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1"/>
  </p:notesMasterIdLst>
  <p:sldIdLst>
    <p:sldId id="256" r:id="rId2"/>
    <p:sldId id="257" r:id="rId3"/>
    <p:sldId id="357" r:id="rId4"/>
    <p:sldId id="537" r:id="rId5"/>
    <p:sldId id="538" r:id="rId6"/>
    <p:sldId id="539" r:id="rId7"/>
    <p:sldId id="540" r:id="rId8"/>
    <p:sldId id="559" r:id="rId9"/>
    <p:sldId id="560" r:id="rId10"/>
    <p:sldId id="542" r:id="rId11"/>
    <p:sldId id="541" r:id="rId12"/>
    <p:sldId id="543" r:id="rId13"/>
    <p:sldId id="544" r:id="rId14"/>
    <p:sldId id="545" r:id="rId15"/>
    <p:sldId id="546" r:id="rId16"/>
    <p:sldId id="547" r:id="rId17"/>
    <p:sldId id="548" r:id="rId18"/>
    <p:sldId id="549" r:id="rId19"/>
    <p:sldId id="550" r:id="rId20"/>
    <p:sldId id="551" r:id="rId21"/>
    <p:sldId id="552" r:id="rId22"/>
    <p:sldId id="367" r:id="rId23"/>
    <p:sldId id="553" r:id="rId24"/>
    <p:sldId id="554" r:id="rId25"/>
    <p:sldId id="555" r:id="rId26"/>
    <p:sldId id="556" r:id="rId27"/>
    <p:sldId id="558" r:id="rId28"/>
    <p:sldId id="561" r:id="rId29"/>
    <p:sldId id="562" r:id="rId30"/>
    <p:sldId id="557" r:id="rId31"/>
    <p:sldId id="563" r:id="rId32"/>
    <p:sldId id="565" r:id="rId33"/>
    <p:sldId id="566" r:id="rId34"/>
    <p:sldId id="564" r:id="rId35"/>
    <p:sldId id="567" r:id="rId36"/>
    <p:sldId id="568" r:id="rId37"/>
    <p:sldId id="569" r:id="rId38"/>
    <p:sldId id="384" r:id="rId39"/>
    <p:sldId id="570" r:id="rId40"/>
    <p:sldId id="572" r:id="rId41"/>
    <p:sldId id="573" r:id="rId42"/>
    <p:sldId id="574" r:id="rId43"/>
    <p:sldId id="575" r:id="rId44"/>
    <p:sldId id="577" r:id="rId45"/>
    <p:sldId id="576" r:id="rId46"/>
    <p:sldId id="578" r:id="rId47"/>
    <p:sldId id="617" r:id="rId48"/>
    <p:sldId id="618" r:id="rId49"/>
    <p:sldId id="616" r:id="rId50"/>
    <p:sldId id="536" r:id="rId51"/>
    <p:sldId id="579" r:id="rId52"/>
    <p:sldId id="580" r:id="rId53"/>
    <p:sldId id="581" r:id="rId54"/>
    <p:sldId id="582" r:id="rId55"/>
    <p:sldId id="583" r:id="rId56"/>
    <p:sldId id="584" r:id="rId57"/>
    <p:sldId id="585" r:id="rId58"/>
    <p:sldId id="586" r:id="rId59"/>
    <p:sldId id="587" r:id="rId60"/>
    <p:sldId id="588" r:id="rId61"/>
    <p:sldId id="589" r:id="rId62"/>
    <p:sldId id="590" r:id="rId63"/>
    <p:sldId id="591" r:id="rId64"/>
    <p:sldId id="592" r:id="rId65"/>
    <p:sldId id="593" r:id="rId66"/>
    <p:sldId id="594" r:id="rId67"/>
    <p:sldId id="595" r:id="rId68"/>
    <p:sldId id="596" r:id="rId69"/>
    <p:sldId id="597" r:id="rId70"/>
    <p:sldId id="598" r:id="rId71"/>
    <p:sldId id="599" r:id="rId72"/>
    <p:sldId id="600" r:id="rId73"/>
    <p:sldId id="601" r:id="rId74"/>
    <p:sldId id="602" r:id="rId75"/>
    <p:sldId id="603" r:id="rId76"/>
    <p:sldId id="604" r:id="rId77"/>
    <p:sldId id="605" r:id="rId78"/>
    <p:sldId id="606" r:id="rId79"/>
    <p:sldId id="404" r:id="rId80"/>
    <p:sldId id="607" r:id="rId81"/>
    <p:sldId id="609" r:id="rId82"/>
    <p:sldId id="610" r:id="rId83"/>
    <p:sldId id="611" r:id="rId84"/>
    <p:sldId id="612" r:id="rId85"/>
    <p:sldId id="613" r:id="rId86"/>
    <p:sldId id="614" r:id="rId87"/>
    <p:sldId id="615" r:id="rId88"/>
    <p:sldId id="608" r:id="rId89"/>
    <p:sldId id="440" r:id="rId90"/>
  </p:sldIdLst>
  <p:sldSz cx="12192000" cy="6858000"/>
  <p:notesSz cx="6648450" cy="97821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189C332-5D43-4A60-A3F4-80866F5E9B56}">
          <p14:sldIdLst>
            <p14:sldId id="256"/>
            <p14:sldId id="257"/>
          </p14:sldIdLst>
        </p14:section>
        <p14:section name="栈的基本概念" id="{D23FD877-47E3-4561-A0B9-21DFE45B40FF}">
          <p14:sldIdLst>
            <p14:sldId id="357"/>
            <p14:sldId id="537"/>
            <p14:sldId id="538"/>
            <p14:sldId id="539"/>
            <p14:sldId id="540"/>
            <p14:sldId id="559"/>
            <p14:sldId id="560"/>
            <p14:sldId id="542"/>
            <p14:sldId id="541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</p14:sldIdLst>
        </p14:section>
        <p14:section name="栈的应用" id="{5758271F-E5C1-44CF-AA38-3E519AEE3AA1}">
          <p14:sldIdLst>
            <p14:sldId id="367"/>
            <p14:sldId id="553"/>
            <p14:sldId id="554"/>
            <p14:sldId id="555"/>
            <p14:sldId id="556"/>
            <p14:sldId id="558"/>
            <p14:sldId id="561"/>
            <p14:sldId id="562"/>
            <p14:sldId id="557"/>
            <p14:sldId id="563"/>
            <p14:sldId id="565"/>
            <p14:sldId id="566"/>
            <p14:sldId id="564"/>
            <p14:sldId id="567"/>
            <p14:sldId id="568"/>
            <p14:sldId id="569"/>
          </p14:sldIdLst>
        </p14:section>
        <p14:section name="栈与递归" id="{192923B8-86CB-4328-A890-E6340C477F97}">
          <p14:sldIdLst>
            <p14:sldId id="384"/>
            <p14:sldId id="570"/>
            <p14:sldId id="572"/>
            <p14:sldId id="573"/>
            <p14:sldId id="574"/>
            <p14:sldId id="575"/>
            <p14:sldId id="577"/>
            <p14:sldId id="576"/>
            <p14:sldId id="578"/>
            <p14:sldId id="617"/>
            <p14:sldId id="618"/>
            <p14:sldId id="616"/>
          </p14:sldIdLst>
        </p14:section>
        <p14:section name="队列的基本概念" id="{B0FBEB4E-68D2-4118-B724-45EA05B19BC6}">
          <p14:sldIdLst>
            <p14:sldId id="536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</p14:sldIdLst>
        </p14:section>
        <p14:section name="双端队列" id="{665F3F95-5EA7-4AF5-BA73-0135B0802043}">
          <p14:sldIdLst>
            <p14:sldId id="404"/>
            <p14:sldId id="607"/>
            <p14:sldId id="609"/>
            <p14:sldId id="610"/>
            <p14:sldId id="611"/>
            <p14:sldId id="612"/>
            <p14:sldId id="613"/>
            <p14:sldId id="614"/>
            <p14:sldId id="615"/>
            <p14:sldId id="608"/>
            <p14:sldId id="4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FF00"/>
    <a:srgbClr val="030305"/>
    <a:srgbClr val="EA2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80719" autoAdjust="0"/>
  </p:normalViewPr>
  <p:slideViewPr>
    <p:cSldViewPr showGuides="1">
      <p:cViewPr varScale="1">
        <p:scale>
          <a:sx n="62" d="100"/>
          <a:sy n="62" d="100"/>
        </p:scale>
        <p:origin x="267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3802"/>
    </p:cViewPr>
  </p:sorterViewPr>
  <p:notesViewPr>
    <p:cSldViewPr>
      <p:cViewPr varScale="1">
        <p:scale>
          <a:sx n="78" d="100"/>
          <a:sy n="78" d="100"/>
        </p:scale>
        <p:origin x="3440" y="56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9862" cy="3668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6613"/>
            <a:ext cx="4876800" cy="440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44192EF7-8FAB-4DBB-ABF4-5586931266FD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3A8806F-00E4-4B0F-8129-1EF3D61F8955}" type="slidenum">
              <a:rPr lang="en-US" altLang="zh-CN">
                <a:latin typeface="Tahoma" panose="020B0604030504040204" pitchFamily="34" charset="0"/>
              </a:rPr>
              <a:t>1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交叉递归</a:t>
            </a:r>
            <a:endParaRPr lang="en-US" altLang="zh-CN" dirty="0"/>
          </a:p>
          <a:p>
            <a:r>
              <a:rPr lang="zh-CN" altLang="en-US" dirty="0"/>
              <a:t>无穷递归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39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</a:t>
            </a:r>
            <a:r>
              <a:rPr lang="zh-CN" altLang="en-US" dirty="0"/>
              <a:t>：打印数列问题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递推：</a:t>
            </a:r>
            <a:r>
              <a:rPr lang="en-US" altLang="zh-CN" dirty="0"/>
              <a:t>n</a:t>
            </a:r>
            <a:r>
              <a:rPr lang="zh-CN" altLang="en-US" dirty="0"/>
              <a:t>个数字，所有可能的排列，从小到大</a:t>
            </a:r>
            <a:endParaRPr lang="en-US" altLang="zh-CN" dirty="0"/>
          </a:p>
          <a:p>
            <a:r>
              <a:rPr lang="zh-CN" altLang="en-US" dirty="0"/>
              <a:t>回溯：</a:t>
            </a:r>
            <a:r>
              <a:rPr lang="en-US" altLang="zh-CN" dirty="0"/>
              <a:t>n</a:t>
            </a:r>
            <a:r>
              <a:rPr lang="zh-CN" altLang="en-US" dirty="0"/>
              <a:t>个数字，所有不重复数字的排列，从小到大（需重置状态数组）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递推：八皇后问题</a:t>
            </a:r>
            <a:endParaRPr lang="en-US" altLang="zh-CN" dirty="0"/>
          </a:p>
          <a:p>
            <a:r>
              <a:rPr lang="zh-CN" altLang="en-US"/>
              <a:t>回溯：走迷宫问题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40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</a:p>
          <a:p>
            <a:r>
              <a:rPr lang="zh-CN" altLang="en-US" dirty="0"/>
              <a:t>一个机智的思路是，如果</a:t>
            </a:r>
            <a:r>
              <a:rPr lang="en-US" altLang="zh-CN" dirty="0"/>
              <a:t>a</a:t>
            </a:r>
            <a:r>
              <a:rPr lang="zh-CN" altLang="en-US" dirty="0"/>
              <a:t>进入后，</a:t>
            </a:r>
            <a:r>
              <a:rPr lang="en-US" altLang="zh-CN" dirty="0"/>
              <a:t>b</a:t>
            </a:r>
            <a:r>
              <a:rPr lang="zh-CN" altLang="en-US" dirty="0"/>
              <a:t>无论左入还是右入，都应该与</a:t>
            </a:r>
            <a:r>
              <a:rPr lang="en-US" altLang="zh-CN" dirty="0"/>
              <a:t>a</a:t>
            </a:r>
            <a:r>
              <a:rPr lang="zh-CN" altLang="en-US" dirty="0"/>
              <a:t>相邻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86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87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2010</a:t>
            </a:r>
            <a:r>
              <a:rPr lang="zh-CN" altLang="en-US"/>
              <a:t>真题，</a:t>
            </a:r>
            <a:r>
              <a:rPr lang="en-US" altLang="zh-CN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</a:p>
          <a:p>
            <a:r>
              <a:rPr lang="en-US" altLang="zh-CN" dirty="0" err="1"/>
              <a:t>d_c_b_a</a:t>
            </a:r>
            <a:r>
              <a:rPr lang="en-US" altLang="zh-CN" dirty="0"/>
              <a:t>_</a:t>
            </a:r>
            <a:r>
              <a:rPr lang="zh-CN" altLang="en-US" dirty="0"/>
              <a:t>，</a:t>
            </a:r>
            <a:r>
              <a:rPr lang="en-US" altLang="zh-CN" dirty="0"/>
              <a:t>e</a:t>
            </a:r>
            <a:r>
              <a:rPr lang="zh-CN" altLang="en-US" dirty="0"/>
              <a:t>可以在任意</a:t>
            </a:r>
            <a:r>
              <a:rPr lang="en-US" altLang="zh-CN" dirty="0"/>
              <a:t>_</a:t>
            </a:r>
            <a:r>
              <a:rPr lang="zh-CN" altLang="en-US" dirty="0"/>
              <a:t>位置上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7075">
              <a:lnSpc>
                <a:spcPct val="100000"/>
              </a:lnSpc>
            </a:pP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</a:rPr>
              <a:t>用栈实现括号匹配：</a:t>
            </a:r>
          </a:p>
          <a:p>
            <a:pPr marL="727075" marR="775970">
              <a:lnSpc>
                <a:spcPts val="1300"/>
              </a:lnSpc>
              <a:spcBef>
                <a:spcPts val="325"/>
              </a:spcBef>
            </a:pP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</a:rPr>
              <a:t>依次扫描所有字符，遇到左括号入栈，遇到右括号则弹出栈顶元素检 查是否匹配。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zh-CN" altLang="en-US" sz="120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727075">
              <a:lnSpc>
                <a:spcPts val="1415"/>
              </a:lnSpc>
            </a:pP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</a:rPr>
              <a:t>匹配失败情况：</a:t>
            </a:r>
          </a:p>
          <a:p>
            <a:pPr marL="727075">
              <a:lnSpc>
                <a:spcPts val="1415"/>
              </a:lnSpc>
            </a:pPr>
            <a:r>
              <a:rPr lang="zh-CN" altLang="en-US" sz="1400" dirty="0">
                <a:latin typeface="宋体" panose="02010600030101010101" pitchFamily="2" charset="-122"/>
                <a:cs typeface="宋体" panose="02010600030101010101" pitchFamily="2" charset="-122"/>
              </a:rPr>
              <a:t>①左括号单身②右括号单身③左右括号不匹配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400" b="0" i="0" u="none" strike="noStrike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Reverse Polish notation</a:t>
            </a:r>
            <a:r>
              <a:rPr lang="zh-CN" altLang="en-US" sz="1400" b="0" i="0" u="none" strike="noStrike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（逆波兰表达式</a:t>
            </a:r>
            <a:r>
              <a:rPr lang="en-US" altLang="zh-CN" sz="1400" b="0" i="0" u="none" strike="noStrike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 </a:t>
            </a:r>
            <a:r>
              <a:rPr lang="zh-CN" altLang="en-US" sz="1400" b="0" i="0" u="none" strike="noStrike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后缀表达式）</a:t>
            </a:r>
          </a:p>
          <a:p>
            <a:r>
              <a:rPr lang="en-US" altLang="zh-CN" sz="1400" b="0" i="0" u="none" strike="noStrike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Polish notation</a:t>
            </a:r>
            <a:r>
              <a:rPr lang="zh-CN" altLang="en-US" sz="1400" b="0" i="0" u="none" strike="noStrike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（波兰表达式</a:t>
            </a:r>
            <a:r>
              <a:rPr lang="en-US" altLang="zh-CN" sz="1400" b="0" i="0" u="none" strike="noStrike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 </a:t>
            </a:r>
            <a:r>
              <a:rPr lang="zh-CN" altLang="en-US" sz="1400" b="0" i="0" u="none" strike="noStrike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前缀表达式）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此时需知道各运算符的优先级</a:t>
            </a:r>
            <a:endParaRPr lang="en-US" altLang="zh-CN" dirty="0"/>
          </a:p>
          <a:p>
            <a:r>
              <a:rPr lang="en-US" altLang="zh-CN" dirty="0" err="1"/>
              <a:t>isp</a:t>
            </a:r>
            <a:r>
              <a:rPr lang="zh-CN" altLang="en-US" dirty="0"/>
              <a:t>叫做栈内</a:t>
            </a:r>
            <a:r>
              <a:rPr lang="en-US" altLang="zh-CN" dirty="0"/>
              <a:t>(in stack priority)</a:t>
            </a:r>
            <a:r>
              <a:rPr lang="zh-CN" altLang="en-US" dirty="0"/>
              <a:t>优先数，</a:t>
            </a:r>
          </a:p>
          <a:p>
            <a:r>
              <a:rPr lang="en-US" altLang="zh-CN" dirty="0" err="1"/>
              <a:t>icp</a:t>
            </a:r>
            <a:r>
              <a:rPr lang="zh-CN" altLang="en-US" dirty="0"/>
              <a:t>叫做栈外</a:t>
            </a:r>
            <a:r>
              <a:rPr lang="en-US" altLang="zh-CN" dirty="0"/>
              <a:t>(in coming priority)</a:t>
            </a:r>
            <a:r>
              <a:rPr lang="zh-CN" altLang="en-US" dirty="0"/>
              <a:t>优先数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38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5" name="Group 3"/>
            <p:cNvGrpSpPr/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6" name="Group 5"/>
              <p:cNvGrpSpPr/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6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8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Group 58"/>
            <p:cNvGrpSpPr/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Arc 62"/>
              <p:cNvSpPr/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" name="Group 63"/>
            <p:cNvGrpSpPr/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Arc 66"/>
              <p:cNvSpPr/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831555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1320800" y="17526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831556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3309938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70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" name="Rectangle 7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E8257D-4324-4B54-84F1-9DF7643E6C7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954A3-4CD6-4380-9755-D58C5B82349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13800" y="304800"/>
            <a:ext cx="2667000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304800"/>
            <a:ext cx="779780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51B09-66EC-45E5-AE1C-5A8D5581851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E908A-4C76-459A-A336-37A616541AF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176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008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F5805-154D-4E02-8BA6-8EF81656EB53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D377F-8464-43C9-A800-6DC803F35E6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EB7E49-A5DE-4565-B108-DFEFBDF55E0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9E671-B5A5-44DF-9119-2707DFA0BA4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/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1032" name="Group 3"/>
            <p:cNvGrpSpPr/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39" name="Group 4"/>
              <p:cNvGrpSpPr/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70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1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2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3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4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5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6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7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8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9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0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1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2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3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4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5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6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7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8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9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0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1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40" name="Group 27"/>
              <p:cNvGrpSpPr/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41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2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3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4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5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6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7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8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9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0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1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2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3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4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5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6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7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8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9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0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1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2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3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4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5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6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7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8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9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33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35" name="Group 59"/>
            <p:cNvGrpSpPr/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36" name="Line 60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7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8" name="Arc 62"/>
              <p:cNvSpPr/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T0" fmla="*/ 117 w 43195"/>
                  <a:gd name="T1" fmla="*/ 0 h 43200"/>
                  <a:gd name="T2" fmla="*/ 0 w 43195"/>
                  <a:gd name="T3" fmla="*/ 122 h 43200"/>
                  <a:gd name="T4" fmla="*/ 119 w 43195"/>
                  <a:gd name="T5" fmla="*/ 12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02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3048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7600" y="19050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30529" name="Rectangle 6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8" name="页脚占位符 3"/>
          <p:cNvSpPr txBox="1"/>
          <p:nvPr userDrawn="1"/>
        </p:nvSpPr>
        <p:spPr bwMode="auto">
          <a:xfrm>
            <a:off x="4461835" y="6240257"/>
            <a:ext cx="701896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 dirty="0" smtClean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/>
              <a:t>复旦大学软件学院</a:t>
            </a:r>
            <a:r>
              <a:rPr lang="en-US" altLang="zh-CN" sz="1400" dirty="0"/>
              <a:t>2025</a:t>
            </a:r>
            <a:r>
              <a:rPr lang="zh-CN" altLang="en-US" sz="1400" dirty="0"/>
              <a:t>秋 </a:t>
            </a:r>
            <a:r>
              <a:rPr lang="en-US" altLang="zh-CN" sz="1400" dirty="0"/>
              <a:t>Data Structure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anose="05000000000000000000" pitchFamily="2" charset="2"/>
        <a:buChar char="Ø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v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anose="05000000000000000000" pitchFamily="2" charset="2"/>
        <a:buChar char="w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/>
              <a:t>Data Structure</a:t>
            </a:r>
          </a:p>
        </p:txBody>
      </p:sp>
      <p:sp>
        <p:nvSpPr>
          <p:cNvPr id="30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sz="3600" dirty="0">
                <a:ea typeface="华文行楷" panose="02010800040101010101" pitchFamily="2" charset="-122"/>
              </a:rPr>
              <a:t>复旦大学软件学院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栈的实现方式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两种典型的存储表示</a:t>
            </a:r>
            <a:endParaRPr lang="en-US" altLang="zh-CN" dirty="0"/>
          </a:p>
          <a:p>
            <a:pPr lvl="1"/>
            <a:r>
              <a:rPr lang="zh-CN" altLang="en-US" dirty="0"/>
              <a:t>基于数组的存储表示，称为</a:t>
            </a:r>
            <a:r>
              <a:rPr lang="zh-CN" altLang="en-US" dirty="0">
                <a:solidFill>
                  <a:srgbClr val="FF0000"/>
                </a:solidFill>
              </a:rPr>
              <a:t>顺序栈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基于链表的存储表示，称为</a:t>
            </a:r>
            <a:r>
              <a:rPr lang="zh-CN" altLang="en-US" dirty="0">
                <a:solidFill>
                  <a:srgbClr val="FF0000"/>
                </a:solidFill>
              </a:rPr>
              <a:t>链式栈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顺序栈的定义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86340" y="1268760"/>
            <a:ext cx="902572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顺序栈的初始化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7488" y="1124744"/>
            <a:ext cx="9623424" cy="53193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顺序栈的入栈操作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7488" y="1124744"/>
            <a:ext cx="9623424" cy="53111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顺序栈的出栈和读取操作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4230" y="890464"/>
            <a:ext cx="8689940" cy="56753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顺序栈的实现</a:t>
            </a:r>
            <a:r>
              <a:rPr lang="en-US" altLang="zh-CN" dirty="0"/>
              <a:t>—</a:t>
            </a:r>
            <a:r>
              <a:rPr lang="zh-CN" altLang="en-US" dirty="0"/>
              <a:t>另一种思路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1649" y="876300"/>
            <a:ext cx="10115102" cy="55312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顺序栈的实现</a:t>
            </a:r>
            <a:r>
              <a:rPr lang="en-US" altLang="zh-CN" dirty="0"/>
              <a:t>—</a:t>
            </a:r>
            <a:r>
              <a:rPr lang="zh-CN" altLang="en-US" dirty="0"/>
              <a:t>另一种思路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9496" y="1268760"/>
            <a:ext cx="9467672" cy="5387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共享栈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两个栈甚至多个栈共享一个数组</a:t>
            </a:r>
            <a:endParaRPr lang="en-US" altLang="zh-CN" dirty="0"/>
          </a:p>
          <a:p>
            <a:pPr lvl="1"/>
            <a:r>
              <a:rPr lang="zh-CN" altLang="en-US" dirty="0"/>
              <a:t>为防止空间浪费，两个栈分别以两端为栈底，共同向中间增长</a:t>
            </a:r>
            <a:endParaRPr lang="en-US" altLang="zh-CN" dirty="0"/>
          </a:p>
          <a:p>
            <a:pPr lvl="1"/>
            <a:r>
              <a:rPr lang="zh-CN" altLang="en-US" dirty="0"/>
              <a:t>如果是多个栈，空间必须动态调整，栈的位置需要浮动</a:t>
            </a:r>
            <a:endParaRPr lang="en-US" altLang="zh-CN" dirty="0"/>
          </a:p>
          <a:p>
            <a:pPr lvl="2"/>
            <a:r>
              <a:rPr lang="zh-CN" altLang="en-US" dirty="0"/>
              <a:t>代价就是插入时可能移动量很大，代价很高</a:t>
            </a:r>
            <a:endParaRPr lang="en-US" altLang="zh-CN" dirty="0"/>
          </a:p>
          <a:p>
            <a:pPr lvl="1"/>
            <a:r>
              <a:rPr lang="zh-CN" altLang="en-US" dirty="0"/>
              <a:t>所以如果有这方面需求，一般使用链式栈来实现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共享栈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8214" y="870656"/>
            <a:ext cx="9901972" cy="5387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顺序栈小结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9226" y="1447800"/>
            <a:ext cx="10079948" cy="5387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Lecture 3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线性表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链式栈的定义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9555" y="1556792"/>
            <a:ext cx="9859290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链式栈的操作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以链表头作为栈顶</a:t>
            </a:r>
            <a:endParaRPr lang="en-US" altLang="zh-CN" b="1" dirty="0">
              <a:solidFill>
                <a:srgbClr val="FF0066"/>
              </a:solidFill>
            </a:endParaRPr>
          </a:p>
          <a:p>
            <a:pPr lvl="1"/>
            <a:r>
              <a:rPr lang="zh-CN" altLang="en-US" dirty="0"/>
              <a:t>进栈：相当于对头结点的后插入操作</a:t>
            </a:r>
            <a:endParaRPr lang="en-US" altLang="zh-CN" dirty="0"/>
          </a:p>
          <a:p>
            <a:pPr lvl="1"/>
            <a:r>
              <a:rPr lang="zh-CN" altLang="en-US" dirty="0"/>
              <a:t>出栈：相当于对头结点后继结点的删除操作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栈的应用</a:t>
            </a:r>
            <a:endParaRPr lang="en-US" altLang="zh-C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栈的常见应用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括号匹配</a:t>
            </a:r>
            <a:endParaRPr lang="en-US" altLang="zh-CN" dirty="0"/>
          </a:p>
          <a:p>
            <a:r>
              <a:rPr lang="zh-CN" altLang="en-US" dirty="0"/>
              <a:t>数值转换</a:t>
            </a:r>
            <a:endParaRPr lang="en-US" altLang="zh-CN" dirty="0"/>
          </a:p>
          <a:p>
            <a:r>
              <a:rPr lang="zh-CN" altLang="en-US" dirty="0"/>
              <a:t>前中后缀表达式的转换及求值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栈与递归：汉诺塔、走迷宫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括号匹配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652" y="2348881"/>
            <a:ext cx="10655096" cy="32270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括号匹配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8816" y="692696"/>
            <a:ext cx="9660768" cy="596334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括号匹配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1688" y="1124744"/>
            <a:ext cx="10095024" cy="567531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数值转换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十进制数字与</a:t>
            </a:r>
            <a:r>
              <a:rPr lang="en-US" altLang="zh-CN" dirty="0"/>
              <a:t>d</a:t>
            </a:r>
            <a:r>
              <a:rPr lang="zh-CN" altLang="en-US" dirty="0"/>
              <a:t>进制数字的转换</a:t>
            </a:r>
            <a:endParaRPr lang="en-US" altLang="zh-CN" dirty="0"/>
          </a:p>
          <a:p>
            <a:pPr lvl="1"/>
            <a:r>
              <a:rPr lang="zh-CN" altLang="en-US" dirty="0"/>
              <a:t>可以拓展为</a:t>
            </a:r>
            <a:r>
              <a:rPr lang="en-US" altLang="zh-CN" dirty="0"/>
              <a:t>m</a:t>
            </a:r>
            <a:r>
              <a:rPr lang="zh-CN" altLang="en-US" dirty="0"/>
              <a:t>进制与</a:t>
            </a:r>
            <a:r>
              <a:rPr lang="en-US" altLang="zh-CN" dirty="0"/>
              <a:t>n</a:t>
            </a:r>
            <a:r>
              <a:rPr lang="zh-CN" altLang="en-US" dirty="0"/>
              <a:t>进制数字的转换（以十进制为中介）</a:t>
            </a:r>
          </a:p>
          <a:p>
            <a:r>
              <a:rPr lang="en-US" altLang="zh-CN" dirty="0"/>
              <a:t>N = ( N div d) × d + N mod d</a:t>
            </a:r>
            <a:br>
              <a:rPr lang="en-US" altLang="zh-CN" dirty="0"/>
            </a:br>
            <a:r>
              <a:rPr lang="zh-CN" altLang="en-US" dirty="0"/>
              <a:t>其中</a:t>
            </a:r>
            <a:r>
              <a:rPr lang="en-US" altLang="zh-CN" dirty="0"/>
              <a:t>div</a:t>
            </a:r>
            <a:r>
              <a:rPr lang="zh-CN" altLang="en-US" dirty="0"/>
              <a:t>为整除，</a:t>
            </a:r>
            <a:r>
              <a:rPr lang="en-US" altLang="zh-CN" dirty="0"/>
              <a:t>mod</a:t>
            </a:r>
            <a:r>
              <a:rPr lang="zh-CN" altLang="en-US" dirty="0"/>
              <a:t>为求余</a:t>
            </a:r>
            <a:endParaRPr lang="en-US" altLang="zh-CN" dirty="0"/>
          </a:p>
          <a:p>
            <a:r>
              <a:rPr lang="zh-CN" altLang="en-US" dirty="0"/>
              <a:t>思路</a:t>
            </a:r>
          </a:p>
          <a:p>
            <a:pPr lvl="1"/>
            <a:r>
              <a:rPr lang="en-US" altLang="zh-CN" dirty="0"/>
              <a:t>10</a:t>
            </a:r>
            <a:r>
              <a:rPr lang="zh-CN" altLang="en-US" dirty="0"/>
              <a:t>进制到</a:t>
            </a:r>
            <a:r>
              <a:rPr lang="en-US" altLang="zh-CN" dirty="0"/>
              <a:t>d</a:t>
            </a:r>
            <a:r>
              <a:rPr lang="zh-CN" altLang="en-US" dirty="0"/>
              <a:t>进制：</a:t>
            </a:r>
            <a:r>
              <a:rPr lang="zh-CN" altLang="en-US" b="1" dirty="0">
                <a:solidFill>
                  <a:srgbClr val="FF0000"/>
                </a:solidFill>
              </a:rPr>
              <a:t>除余倒排法</a:t>
            </a:r>
          </a:p>
          <a:p>
            <a:pPr lvl="1"/>
            <a:r>
              <a:rPr lang="en-US" altLang="zh-CN" dirty="0"/>
              <a:t>d</a:t>
            </a:r>
            <a:r>
              <a:rPr lang="zh-CN" altLang="en-US" dirty="0"/>
              <a:t>进制到</a:t>
            </a:r>
            <a:r>
              <a:rPr lang="en-US" altLang="zh-CN" dirty="0"/>
              <a:t>10</a:t>
            </a:r>
            <a:r>
              <a:rPr lang="zh-CN" altLang="en-US" dirty="0"/>
              <a:t>进制：</a:t>
            </a:r>
            <a:r>
              <a:rPr lang="zh-CN" altLang="en-US" b="1" dirty="0">
                <a:solidFill>
                  <a:srgbClr val="FF0000"/>
                </a:solidFill>
              </a:rPr>
              <a:t>指数相加法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数值转换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例题：</a:t>
            </a:r>
            <a:r>
              <a:rPr lang="en-US" altLang="zh-CN" dirty="0"/>
              <a:t>1167 = ( )</a:t>
            </a:r>
            <a:r>
              <a:rPr lang="en-US" altLang="zh-CN" baseline="-25000" dirty="0"/>
              <a:t>8</a:t>
            </a:r>
          </a:p>
          <a:p>
            <a:pPr lvl="1"/>
            <a:r>
              <a:rPr lang="en-US" altLang="zh-CN"/>
              <a:t>2217</a:t>
            </a:r>
            <a:endParaRPr lang="en-US" altLang="zh-CN" dirty="0"/>
          </a:p>
          <a:p>
            <a:pPr lvl="1"/>
            <a:endParaRPr lang="en-US" altLang="zh-CN" baseline="-25000" dirty="0"/>
          </a:p>
          <a:p>
            <a:r>
              <a:rPr lang="zh-CN" altLang="en-US" dirty="0"/>
              <a:t>习题：</a:t>
            </a:r>
            <a:r>
              <a:rPr lang="en-US" altLang="zh-CN" dirty="0"/>
              <a:t>1167 = ( )</a:t>
            </a:r>
            <a:r>
              <a:rPr lang="en-US" altLang="zh-CN" baseline="-25000" dirty="0"/>
              <a:t>7</a:t>
            </a:r>
            <a:br>
              <a:rPr lang="en-US" altLang="zh-CN" baseline="-25000" dirty="0"/>
            </a:br>
            <a:r>
              <a:rPr lang="en-US" altLang="zh-CN" baseline="-25000" dirty="0"/>
              <a:t>	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数值转换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2552" y="1556792"/>
            <a:ext cx="8893296" cy="481121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3896376-75DB-4946-8307-F1C2DAEB5AC0}"/>
              </a:ext>
            </a:extLst>
          </p:cNvPr>
          <p:cNvSpPr/>
          <p:nvPr/>
        </p:nvSpPr>
        <p:spPr>
          <a:xfrm>
            <a:off x="6816080" y="3140968"/>
            <a:ext cx="511256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B050"/>
                </a:solidFill>
              </a:rPr>
              <a:t>初始化一个栈</a:t>
            </a:r>
            <a:r>
              <a:rPr lang="en-US" altLang="zh-CN" sz="2000" dirty="0">
                <a:solidFill>
                  <a:srgbClr val="00B050"/>
                </a:solidFill>
              </a:rPr>
              <a:t>S</a:t>
            </a:r>
            <a:r>
              <a:rPr lang="zh-CN" altLang="en-US" sz="2000" dirty="0">
                <a:solidFill>
                  <a:srgbClr val="00B050"/>
                </a:solidFill>
              </a:rPr>
              <a:t>来保存转换过程中的余数</a:t>
            </a:r>
            <a:endParaRPr lang="en-US" altLang="zh-CN" sz="20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B050"/>
                </a:solidFill>
              </a:rPr>
              <a:t>使用</a:t>
            </a:r>
            <a:r>
              <a:rPr lang="en-US" altLang="zh-CN" sz="2000" dirty="0">
                <a:solidFill>
                  <a:srgbClr val="00B050"/>
                </a:solidFill>
              </a:rPr>
              <a:t>while(</a:t>
            </a:r>
            <a:r>
              <a:rPr lang="en-US" altLang="zh-CN" sz="2000" dirty="0" err="1">
                <a:solidFill>
                  <a:srgbClr val="00B050"/>
                </a:solidFill>
              </a:rPr>
              <a:t>origin_number</a:t>
            </a:r>
            <a:r>
              <a:rPr lang="en-US" altLang="zh-CN" sz="2000" dirty="0">
                <a:solidFill>
                  <a:srgbClr val="00B050"/>
                </a:solidFill>
              </a:rPr>
              <a:t>)</a:t>
            </a:r>
            <a:r>
              <a:rPr lang="zh-CN" altLang="en-US" sz="2000" dirty="0">
                <a:solidFill>
                  <a:srgbClr val="00B050"/>
                </a:solidFill>
              </a:rPr>
              <a:t>循环，持续进行整除操作，并将每次的余数压入栈中。每次</a:t>
            </a:r>
            <a:r>
              <a:rPr lang="en-US" altLang="zh-CN" sz="2000" dirty="0" err="1">
                <a:solidFill>
                  <a:srgbClr val="00B050"/>
                </a:solidFill>
              </a:rPr>
              <a:t>origin_number</a:t>
            </a:r>
            <a:r>
              <a:rPr lang="en-US" altLang="zh-CN" sz="2000" dirty="0">
                <a:solidFill>
                  <a:srgbClr val="00B050"/>
                </a:solidFill>
              </a:rPr>
              <a:t> % conversion</a:t>
            </a:r>
            <a:r>
              <a:rPr lang="zh-CN" altLang="en-US" sz="2000" dirty="0">
                <a:solidFill>
                  <a:srgbClr val="00B050"/>
                </a:solidFill>
              </a:rPr>
              <a:t>得到的余数就是当前位的数字。</a:t>
            </a:r>
            <a:endParaRPr lang="en-US" altLang="zh-CN" sz="20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B050"/>
                </a:solidFill>
              </a:rPr>
              <a:t>继续进行整数除法</a:t>
            </a:r>
            <a:r>
              <a:rPr lang="en-US" altLang="zh-CN" sz="2000" dirty="0" err="1">
                <a:solidFill>
                  <a:srgbClr val="00B050"/>
                </a:solidFill>
              </a:rPr>
              <a:t>origin_number</a:t>
            </a:r>
            <a:r>
              <a:rPr lang="en-US" altLang="zh-CN" sz="2000" dirty="0">
                <a:solidFill>
                  <a:srgbClr val="00B050"/>
                </a:solidFill>
              </a:rPr>
              <a:t> / conversion</a:t>
            </a:r>
            <a:r>
              <a:rPr lang="zh-CN" altLang="en-US" sz="2000" dirty="0">
                <a:solidFill>
                  <a:srgbClr val="00B050"/>
                </a:solidFill>
              </a:rPr>
              <a:t>，直到</a:t>
            </a:r>
            <a:r>
              <a:rPr lang="en-US" altLang="zh-CN" sz="2000" dirty="0" err="1">
                <a:solidFill>
                  <a:srgbClr val="00B050"/>
                </a:solidFill>
              </a:rPr>
              <a:t>origin_number</a:t>
            </a:r>
            <a:r>
              <a:rPr lang="zh-CN" altLang="en-US" sz="2000" dirty="0">
                <a:solidFill>
                  <a:srgbClr val="00B050"/>
                </a:solidFill>
              </a:rPr>
              <a:t>变为</a:t>
            </a:r>
            <a:r>
              <a:rPr lang="en-US" altLang="zh-CN" sz="2000" dirty="0">
                <a:solidFill>
                  <a:srgbClr val="00B050"/>
                </a:solidFill>
              </a:rPr>
              <a:t>0</a:t>
            </a:r>
            <a:r>
              <a:rPr lang="zh-CN" altLang="en-US" sz="2000" dirty="0">
                <a:solidFill>
                  <a:srgbClr val="00B050"/>
                </a:solidFill>
              </a:rPr>
              <a:t>。</a:t>
            </a:r>
            <a:endParaRPr lang="en-US" altLang="zh-CN" sz="20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B050"/>
                </a:solidFill>
              </a:rPr>
              <a:t>当栈不为空时，弹出栈顶元素，并打印出来。因为栈是后进先出（</a:t>
            </a:r>
            <a:r>
              <a:rPr lang="en-US" altLang="zh-CN" sz="2000" dirty="0">
                <a:solidFill>
                  <a:srgbClr val="00B050"/>
                </a:solidFill>
              </a:rPr>
              <a:t>LIFO</a:t>
            </a:r>
            <a:r>
              <a:rPr lang="zh-CN" altLang="en-US" sz="2000" dirty="0">
                <a:solidFill>
                  <a:srgbClr val="00B050"/>
                </a:solidFill>
              </a:rPr>
              <a:t>）的，弹出的顺序就是转换结果的正确顺序。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栈的基本概念</a:t>
            </a:r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表达式求值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5947" y="1737334"/>
            <a:ext cx="10786506" cy="445013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表达式求值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5969" y="1772816"/>
            <a:ext cx="10766462" cy="437916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D0ED128-E418-4A3A-8AE7-0FAA898F32E7}"/>
              </a:ext>
            </a:extLst>
          </p:cNvPr>
          <p:cNvSpPr/>
          <p:nvPr/>
        </p:nvSpPr>
        <p:spPr>
          <a:xfrm>
            <a:off x="538541" y="6093296"/>
            <a:ext cx="65527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</a:rPr>
              <a:t>Reverse Polish notation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</a:rPr>
              <a:t>（逆波兰表达式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</a:rPr>
              <a:t>= 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</a:rPr>
              <a:t>后缀表达式）</a:t>
            </a:r>
          </a:p>
          <a:p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</a:rPr>
              <a:t>Polish notation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</a:rPr>
              <a:t>（波兰表达式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</a:rPr>
              <a:t>= 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</a:rPr>
              <a:t>前缀表达式）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中缀转后缀算法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5440" y="1628800"/>
            <a:ext cx="10363200" cy="4114800"/>
          </a:xfrm>
        </p:spPr>
        <p:txBody>
          <a:bodyPr/>
          <a:lstStyle/>
          <a:p>
            <a:r>
              <a:rPr lang="zh-CN" altLang="en-US" dirty="0"/>
              <a:t>操作符栈初始化，将结束符‘</a:t>
            </a:r>
            <a:r>
              <a:rPr lang="en-US" altLang="zh-CN" dirty="0"/>
              <a:t>#’</a:t>
            </a:r>
            <a:r>
              <a:rPr lang="zh-CN" altLang="en-US" dirty="0"/>
              <a:t>进栈。然后，读入中缀表达式字符流的首字符</a:t>
            </a:r>
            <a:r>
              <a:rPr lang="en-US" altLang="zh-CN" dirty="0" err="1"/>
              <a:t>ch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重复执行以下步骤，直到</a:t>
            </a:r>
            <a:r>
              <a:rPr lang="en-US" altLang="zh-CN" dirty="0" err="1"/>
              <a:t>ch</a:t>
            </a:r>
            <a:r>
              <a:rPr lang="en-US" altLang="zh-CN" dirty="0"/>
              <a:t>=‘#’</a:t>
            </a:r>
            <a:r>
              <a:rPr lang="zh-CN" altLang="en-US" dirty="0"/>
              <a:t>，同时栈顶的操作符也是‘</a:t>
            </a:r>
            <a:r>
              <a:rPr lang="en-US" altLang="zh-CN" dirty="0"/>
              <a:t>#’</a:t>
            </a:r>
            <a:r>
              <a:rPr lang="zh-CN" altLang="en-US" dirty="0"/>
              <a:t>，停止循环。</a:t>
            </a:r>
          </a:p>
          <a:p>
            <a:pPr lvl="1"/>
            <a:r>
              <a:rPr lang="zh-CN" altLang="en-US" dirty="0"/>
              <a:t>若</a:t>
            </a:r>
            <a:r>
              <a:rPr lang="en-US" altLang="zh-CN" dirty="0" err="1"/>
              <a:t>ch</a:t>
            </a:r>
            <a:r>
              <a:rPr lang="zh-CN" altLang="en-US" dirty="0"/>
              <a:t>是操作数直接输出，读入下一个字符</a:t>
            </a:r>
            <a:r>
              <a:rPr lang="en-US" altLang="zh-CN" dirty="0" err="1"/>
              <a:t>ch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若</a:t>
            </a:r>
            <a:r>
              <a:rPr lang="en-US" altLang="zh-CN" dirty="0" err="1"/>
              <a:t>ch</a:t>
            </a:r>
            <a:r>
              <a:rPr lang="zh-CN" altLang="en-US" dirty="0"/>
              <a:t>是操作符，判断</a:t>
            </a:r>
            <a:r>
              <a:rPr lang="en-US" altLang="zh-CN" dirty="0" err="1"/>
              <a:t>ch</a:t>
            </a:r>
            <a:r>
              <a:rPr lang="zh-CN" altLang="en-US" dirty="0"/>
              <a:t>的优先级</a:t>
            </a:r>
            <a:r>
              <a:rPr lang="en-US" altLang="zh-CN" dirty="0" err="1"/>
              <a:t>icp</a:t>
            </a:r>
            <a:r>
              <a:rPr lang="zh-CN" altLang="en-US" dirty="0"/>
              <a:t>和位于栈顶的操作符</a:t>
            </a:r>
            <a:r>
              <a:rPr lang="en-US" altLang="zh-CN" dirty="0"/>
              <a:t>op</a:t>
            </a:r>
            <a:r>
              <a:rPr lang="zh-CN" altLang="en-US" dirty="0"/>
              <a:t>的优先级</a:t>
            </a:r>
            <a:r>
              <a:rPr lang="en-US" altLang="zh-CN" dirty="0" err="1"/>
              <a:t>isp</a:t>
            </a:r>
            <a:r>
              <a:rPr lang="zh-CN" altLang="en-US" dirty="0"/>
              <a:t>：</a:t>
            </a:r>
          </a:p>
          <a:p>
            <a:pPr lvl="2"/>
            <a:r>
              <a:rPr lang="zh-CN" altLang="en-US" dirty="0"/>
              <a:t>若</a:t>
            </a:r>
            <a:r>
              <a:rPr lang="en-US" altLang="zh-CN" dirty="0" err="1"/>
              <a:t>icp</a:t>
            </a:r>
            <a:r>
              <a:rPr lang="en-US" altLang="zh-CN" dirty="0"/>
              <a:t>(</a:t>
            </a:r>
            <a:r>
              <a:rPr lang="en-US" altLang="zh-CN" dirty="0" err="1"/>
              <a:t>ch</a:t>
            </a:r>
            <a:r>
              <a:rPr lang="en-US" altLang="zh-CN" dirty="0"/>
              <a:t>)&gt;</a:t>
            </a:r>
            <a:r>
              <a:rPr lang="en-US" altLang="zh-CN" dirty="0" err="1"/>
              <a:t>isp</a:t>
            </a:r>
            <a:r>
              <a:rPr lang="en-US" altLang="zh-CN" dirty="0"/>
              <a:t>(op)</a:t>
            </a:r>
            <a:r>
              <a:rPr lang="zh-CN" altLang="en-US" dirty="0"/>
              <a:t>，令</a:t>
            </a:r>
            <a:r>
              <a:rPr lang="en-US" altLang="zh-CN" dirty="0" err="1"/>
              <a:t>ch</a:t>
            </a:r>
            <a:r>
              <a:rPr lang="zh-CN" altLang="en-US" dirty="0"/>
              <a:t>进栈，读入下一个字符</a:t>
            </a:r>
            <a:r>
              <a:rPr lang="en-US" altLang="zh-CN" dirty="0" err="1"/>
              <a:t>ch</a:t>
            </a:r>
            <a:r>
              <a:rPr lang="zh-CN" altLang="en-US" dirty="0"/>
              <a:t>。</a:t>
            </a:r>
          </a:p>
          <a:p>
            <a:pPr lvl="2"/>
            <a:r>
              <a:rPr lang="zh-CN" altLang="en-US" dirty="0"/>
              <a:t>若</a:t>
            </a:r>
            <a:r>
              <a:rPr lang="en-US" altLang="zh-CN" dirty="0" err="1"/>
              <a:t>icp</a:t>
            </a:r>
            <a:r>
              <a:rPr lang="en-US" altLang="zh-CN" dirty="0"/>
              <a:t>(</a:t>
            </a:r>
            <a:r>
              <a:rPr lang="en-US" altLang="zh-CN" dirty="0" err="1"/>
              <a:t>ch</a:t>
            </a:r>
            <a:r>
              <a:rPr lang="en-US" altLang="zh-CN" dirty="0"/>
              <a:t>)&lt;</a:t>
            </a:r>
            <a:r>
              <a:rPr lang="en-US" altLang="zh-CN" dirty="0" err="1"/>
              <a:t>isp</a:t>
            </a:r>
            <a:r>
              <a:rPr lang="en-US" altLang="zh-CN" dirty="0"/>
              <a:t>(op)</a:t>
            </a:r>
            <a:r>
              <a:rPr lang="zh-CN" altLang="en-US" dirty="0"/>
              <a:t>，退栈并输出。</a:t>
            </a:r>
          </a:p>
          <a:p>
            <a:pPr lvl="2"/>
            <a:r>
              <a:rPr lang="zh-CN" altLang="en-US" dirty="0"/>
              <a:t>若</a:t>
            </a:r>
            <a:r>
              <a:rPr lang="en-US" altLang="zh-CN" dirty="0" err="1"/>
              <a:t>icp</a:t>
            </a:r>
            <a:r>
              <a:rPr lang="en-US" altLang="zh-CN" dirty="0"/>
              <a:t>(</a:t>
            </a:r>
            <a:r>
              <a:rPr lang="en-US" altLang="zh-CN" dirty="0" err="1"/>
              <a:t>ch</a:t>
            </a:r>
            <a:r>
              <a:rPr lang="en-US" altLang="zh-CN" dirty="0"/>
              <a:t>)==</a:t>
            </a:r>
            <a:r>
              <a:rPr lang="en-US" altLang="zh-CN" dirty="0" err="1"/>
              <a:t>isp</a:t>
            </a:r>
            <a:r>
              <a:rPr lang="en-US" altLang="zh-CN" dirty="0"/>
              <a:t>(op)</a:t>
            </a:r>
            <a:r>
              <a:rPr lang="zh-CN" altLang="en-US" dirty="0"/>
              <a:t>，退栈但不输出，若退出的是‘</a:t>
            </a:r>
            <a:r>
              <a:rPr lang="en-US" altLang="zh-CN" dirty="0"/>
              <a:t>(’</a:t>
            </a:r>
            <a:r>
              <a:rPr lang="zh-CN" altLang="en-US" dirty="0"/>
              <a:t>号，读入下一个字符</a:t>
            </a:r>
            <a:r>
              <a:rPr lang="en-US" altLang="zh-CN" dirty="0" err="1"/>
              <a:t>ch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算法结束，输出序列即为所需的后缀表达式。</a:t>
            </a:r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01E128B-019F-4BB4-A935-664241920CA5}"/>
              </a:ext>
            </a:extLst>
          </p:cNvPr>
          <p:cNvSpPr/>
          <p:nvPr/>
        </p:nvSpPr>
        <p:spPr>
          <a:xfrm>
            <a:off x="6888088" y="522637"/>
            <a:ext cx="48965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B050"/>
                </a:solidFill>
              </a:rPr>
              <a:t>此时需知道各运算符的优先级</a:t>
            </a:r>
            <a:endParaRPr lang="en-US" altLang="zh-CN" sz="2000" dirty="0">
              <a:solidFill>
                <a:srgbClr val="00B050"/>
              </a:solidFill>
            </a:endParaRPr>
          </a:p>
          <a:p>
            <a:r>
              <a:rPr lang="en-US" altLang="zh-CN" sz="2000" dirty="0" err="1">
                <a:solidFill>
                  <a:srgbClr val="00B050"/>
                </a:solidFill>
              </a:rPr>
              <a:t>isp</a:t>
            </a:r>
            <a:r>
              <a:rPr lang="zh-CN" altLang="en-US" sz="2000" dirty="0">
                <a:solidFill>
                  <a:srgbClr val="00B050"/>
                </a:solidFill>
              </a:rPr>
              <a:t>叫做栈内</a:t>
            </a:r>
            <a:r>
              <a:rPr lang="en-US" altLang="zh-CN" sz="2000" dirty="0">
                <a:solidFill>
                  <a:srgbClr val="00B050"/>
                </a:solidFill>
              </a:rPr>
              <a:t>(in stack priority)</a:t>
            </a:r>
            <a:r>
              <a:rPr lang="zh-CN" altLang="en-US" sz="2000" dirty="0">
                <a:solidFill>
                  <a:srgbClr val="00B050"/>
                </a:solidFill>
              </a:rPr>
              <a:t>优先数，</a:t>
            </a:r>
          </a:p>
          <a:p>
            <a:r>
              <a:rPr lang="en-US" altLang="zh-CN" sz="2000" dirty="0" err="1">
                <a:solidFill>
                  <a:srgbClr val="00B050"/>
                </a:solidFill>
              </a:rPr>
              <a:t>icp</a:t>
            </a:r>
            <a:r>
              <a:rPr lang="zh-CN" altLang="en-US" sz="2000" dirty="0">
                <a:solidFill>
                  <a:srgbClr val="00B050"/>
                </a:solidFill>
              </a:rPr>
              <a:t>叫做栈外</a:t>
            </a:r>
            <a:r>
              <a:rPr lang="en-US" altLang="zh-CN" sz="2000" dirty="0">
                <a:solidFill>
                  <a:srgbClr val="00B050"/>
                </a:solidFill>
              </a:rPr>
              <a:t>(in coming priority)</a:t>
            </a:r>
            <a:r>
              <a:rPr lang="zh-CN" altLang="en-US" sz="2000" dirty="0">
                <a:solidFill>
                  <a:srgbClr val="00B050"/>
                </a:solidFill>
              </a:rPr>
              <a:t>优先数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中缀转</a:t>
            </a:r>
            <a:r>
              <a:rPr lang="zh-CN" altLang="en-US"/>
              <a:t>后缀算法</a:t>
            </a:r>
            <a:endParaRPr lang="zh-CN" altLang="en-US" dirty="0"/>
          </a:p>
        </p:txBody>
      </p:sp>
      <p:pic>
        <p:nvPicPr>
          <p:cNvPr id="4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23792" y="1415529"/>
            <a:ext cx="4150816" cy="5093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后缀表达式求值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1505" y="1568473"/>
            <a:ext cx="9335390" cy="478785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表达式求值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9066" y="1556792"/>
            <a:ext cx="9720268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中缀表达式</a:t>
            </a:r>
            <a:r>
              <a:rPr lang="en-US" altLang="zh-CN" dirty="0" err="1"/>
              <a:t>a+b×c</a:t>
            </a:r>
            <a:r>
              <a:rPr lang="en-US" altLang="zh-CN" dirty="0"/>
              <a:t>–d</a:t>
            </a:r>
            <a:r>
              <a:rPr lang="zh-CN" altLang="en-US" dirty="0"/>
              <a:t>的后缀形式是多少？</a:t>
            </a:r>
            <a:endParaRPr lang="en-US" altLang="zh-CN" dirty="0"/>
          </a:p>
          <a:p>
            <a:pPr lvl="1"/>
            <a:r>
              <a:rPr lang="en-US" altLang="zh-CN" dirty="0" err="1"/>
              <a:t>abc</a:t>
            </a:r>
            <a:r>
              <a:rPr lang="en-US" altLang="zh-CN" dirty="0"/>
              <a:t>×+d-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后缀表达式</a:t>
            </a:r>
            <a:r>
              <a:rPr lang="en-US" altLang="zh-CN" dirty="0"/>
              <a:t>1 2 + 4 * 2 /</a:t>
            </a:r>
            <a:r>
              <a:rPr lang="zh-CN" altLang="en-US" dirty="0"/>
              <a:t>的值是多少？</a:t>
            </a:r>
            <a:endParaRPr lang="en-US" altLang="zh-CN" dirty="0"/>
          </a:p>
          <a:p>
            <a:pPr lvl="1"/>
            <a:r>
              <a:rPr lang="en-US" altLang="zh-CN" dirty="0"/>
              <a:t>6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中缀表达式</a:t>
            </a:r>
            <a:r>
              <a:rPr lang="en-US" altLang="zh-CN" dirty="0" err="1"/>
              <a:t>a+b</a:t>
            </a:r>
            <a:r>
              <a:rPr lang="en-US" altLang="zh-CN" dirty="0"/>
              <a:t>×(c–d)</a:t>
            </a:r>
            <a:r>
              <a:rPr lang="zh-CN" altLang="en-US" dirty="0"/>
              <a:t>的后缀形式是多少？</a:t>
            </a:r>
            <a:endParaRPr lang="en-US" altLang="zh-CN" dirty="0"/>
          </a:p>
          <a:p>
            <a:r>
              <a:rPr lang="zh-CN" altLang="en-US" dirty="0"/>
              <a:t>中缀表达式</a:t>
            </a:r>
            <a:r>
              <a:rPr lang="en-US" altLang="zh-CN" dirty="0"/>
              <a:t>(a + b)×(c–d)</a:t>
            </a:r>
            <a:r>
              <a:rPr lang="zh-CN" altLang="en-US" dirty="0"/>
              <a:t>的后缀形式是多少？</a:t>
            </a:r>
            <a:endParaRPr lang="en-US" altLang="zh-CN" dirty="0"/>
          </a:p>
          <a:p>
            <a:r>
              <a:rPr lang="zh-CN" altLang="en-US" dirty="0"/>
              <a:t>后缀表达式</a:t>
            </a:r>
            <a:r>
              <a:rPr lang="en-US" altLang="zh-CN" dirty="0"/>
              <a:t>3 2 </a:t>
            </a:r>
            <a:r>
              <a:rPr lang="zh-CN" altLang="en-US" dirty="0"/>
              <a:t>－ </a:t>
            </a:r>
            <a:r>
              <a:rPr lang="en-US" altLang="zh-CN" dirty="0"/>
              <a:t>4 * 2 / 3</a:t>
            </a:r>
            <a:r>
              <a:rPr lang="zh-CN" altLang="en-US" dirty="0"/>
              <a:t>＋的值是多少？</a:t>
            </a:r>
            <a:endParaRPr lang="en-US" altLang="zh-CN" dirty="0"/>
          </a:p>
          <a:p>
            <a:r>
              <a:rPr lang="zh-CN" altLang="en-US" dirty="0"/>
              <a:t>后缀表达式</a:t>
            </a:r>
            <a:r>
              <a:rPr lang="en-US" altLang="zh-CN" dirty="0"/>
              <a:t>3 7 +</a:t>
            </a:r>
            <a:r>
              <a:rPr lang="zh-CN" altLang="en-US" dirty="0"/>
              <a:t> </a:t>
            </a:r>
            <a:r>
              <a:rPr lang="en-US" altLang="zh-CN" dirty="0"/>
              <a:t>6 4 2 + 3 / 4 - * - 9</a:t>
            </a:r>
            <a:r>
              <a:rPr lang="zh-CN" altLang="en-US" dirty="0"/>
              <a:t>＋的值是多少？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III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栈与递归</a:t>
            </a:r>
            <a:endParaRPr lang="en-US" altLang="zh-CN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对象递归</a:t>
            </a:r>
            <a:endParaRPr lang="en-US" altLang="zh-CN" dirty="0"/>
          </a:p>
          <a:p>
            <a:pPr lvl="1"/>
            <a:r>
              <a:rPr lang="zh-CN" altLang="en-US" dirty="0"/>
              <a:t>若一个对象部分地包含它自己，或用它自己给自己定义</a:t>
            </a:r>
            <a:endParaRPr lang="en-US" altLang="zh-CN" dirty="0"/>
          </a:p>
          <a:p>
            <a:pPr lvl="1"/>
            <a:r>
              <a:rPr lang="en-US" altLang="zh-CN" dirty="0"/>
              <a:t>PHP: PHP Hypertext Preprocessor</a:t>
            </a:r>
          </a:p>
          <a:p>
            <a:r>
              <a:rPr lang="zh-CN" altLang="en-US" dirty="0"/>
              <a:t>过程递归</a:t>
            </a:r>
            <a:endParaRPr lang="en-US" altLang="zh-CN" dirty="0"/>
          </a:p>
          <a:p>
            <a:pPr lvl="1"/>
            <a:r>
              <a:rPr lang="zh-CN" altLang="en-US" dirty="0"/>
              <a:t>若一个过程直接或间接地调用自己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递归函数</a:t>
            </a:r>
            <a:endParaRPr lang="en-US" altLang="zh-CN" dirty="0"/>
          </a:p>
          <a:p>
            <a:pPr lvl="1"/>
            <a:r>
              <a:rPr lang="zh-CN" altLang="en-US" dirty="0"/>
              <a:t>若一个函数直接或通过若干步间接调用自己</a:t>
            </a:r>
            <a:endParaRPr lang="en-US" altLang="zh-CN" dirty="0"/>
          </a:p>
          <a:p>
            <a:pPr lvl="1"/>
            <a:r>
              <a:rPr lang="zh-CN" altLang="en-US" dirty="0"/>
              <a:t>优点：结构清晰、程序易读、正确性容易得到证明</a:t>
            </a:r>
          </a:p>
          <a:p>
            <a:pPr lvl="1"/>
            <a:r>
              <a:rPr lang="zh-CN" altLang="en-US" dirty="0"/>
              <a:t>缺点：效率相对较低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栈（</a:t>
            </a:r>
            <a:r>
              <a:rPr lang="en-US" altLang="zh-CN" dirty="0"/>
              <a:t>Stack</a:t>
            </a:r>
            <a:r>
              <a:rPr lang="zh-CN" altLang="en-US" dirty="0"/>
              <a:t>）是限定仅在表尾进行插入和删除操作的线性表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9601" y="2348880"/>
            <a:ext cx="9949598" cy="43204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递归程序在系统内部通过栈机制来实现</a:t>
            </a:r>
            <a:endParaRPr lang="en-US" altLang="zh-CN" dirty="0"/>
          </a:p>
          <a:p>
            <a:r>
              <a:rPr lang="zh-CN" altLang="en-US" dirty="0"/>
              <a:t>设计递归问题的非递归算法一般需要用栈来实现</a:t>
            </a:r>
            <a:endParaRPr lang="en-US" altLang="zh-CN" dirty="0"/>
          </a:p>
          <a:p>
            <a:pPr lvl="1"/>
            <a:r>
              <a:rPr lang="zh-CN" altLang="en-US" dirty="0"/>
              <a:t>一般对于尾递归或单向递归的情况，都可以使用迭代法来转换</a:t>
            </a:r>
            <a:endParaRPr lang="en-US" altLang="zh-CN" dirty="0"/>
          </a:p>
          <a:p>
            <a:r>
              <a:rPr lang="zh-CN" altLang="en-US" dirty="0"/>
              <a:t>常需要用递归的三种情况</a:t>
            </a:r>
            <a:endParaRPr lang="en-US" altLang="zh-CN" dirty="0"/>
          </a:p>
          <a:p>
            <a:pPr lvl="1"/>
            <a:r>
              <a:rPr lang="zh-CN" altLang="en-US" dirty="0"/>
              <a:t>定义是递归的</a:t>
            </a:r>
            <a:r>
              <a:rPr lang="en-US" altLang="zh-CN" dirty="0"/>
              <a:t>			</a:t>
            </a:r>
            <a:r>
              <a:rPr lang="zh-CN" altLang="en-US" dirty="0"/>
              <a:t>斐波那契数列、树</a:t>
            </a:r>
            <a:endParaRPr lang="en-US" altLang="zh-CN" dirty="0"/>
          </a:p>
          <a:p>
            <a:pPr lvl="1"/>
            <a:r>
              <a:rPr lang="zh-CN" altLang="en-US" dirty="0"/>
              <a:t>数据结构是递归的</a:t>
            </a:r>
            <a:r>
              <a:rPr lang="en-US" altLang="zh-CN" dirty="0"/>
              <a:t>		</a:t>
            </a:r>
            <a:r>
              <a:rPr lang="zh-CN" altLang="en-US" dirty="0"/>
              <a:t>链表、树</a:t>
            </a:r>
            <a:endParaRPr lang="en-US" altLang="zh-CN" dirty="0"/>
          </a:p>
          <a:p>
            <a:pPr lvl="1"/>
            <a:r>
              <a:rPr lang="zh-CN" altLang="en-US" dirty="0"/>
              <a:t>问题的解法是递归的</a:t>
            </a:r>
            <a:r>
              <a:rPr lang="en-US" altLang="zh-CN" dirty="0"/>
              <a:t>		</a:t>
            </a:r>
            <a:r>
              <a:rPr lang="zh-CN" altLang="en-US" dirty="0"/>
              <a:t>汉诺塔问题、二叉查找树</a:t>
            </a:r>
            <a:endParaRPr lang="en-US" altLang="zh-CN" dirty="0"/>
          </a:p>
          <a:p>
            <a:r>
              <a:rPr lang="zh-CN" altLang="en-US" dirty="0"/>
              <a:t>常见的递归思路</a:t>
            </a:r>
            <a:endParaRPr lang="en-US" altLang="zh-CN" dirty="0"/>
          </a:p>
          <a:p>
            <a:pPr lvl="1"/>
            <a:r>
              <a:rPr lang="zh-CN" altLang="en-US" dirty="0"/>
              <a:t>递推：通项公式</a:t>
            </a:r>
            <a:endParaRPr lang="en-US" altLang="zh-CN" dirty="0"/>
          </a:p>
          <a:p>
            <a:pPr lvl="1"/>
            <a:r>
              <a:rPr lang="zh-CN" altLang="en-US"/>
              <a:t>回溯：状态的重置</a:t>
            </a:r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递归过程与递归工作栈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9456" y="1503459"/>
            <a:ext cx="10199488" cy="491788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递归过程与递归工作栈</a:t>
            </a:r>
          </a:p>
        </p:txBody>
      </p:sp>
      <p:pic>
        <p:nvPicPr>
          <p:cNvPr id="42" name="内容占位符 41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0966" y="1447800"/>
            <a:ext cx="1003646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递归问题示例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416" y="1654303"/>
            <a:ext cx="10919568" cy="461619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递归问题示例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9496" y="1350076"/>
            <a:ext cx="9479408" cy="522464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递归问题示例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7284" y="1484784"/>
            <a:ext cx="10143832" cy="495523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递归问题示例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8849" y="1556792"/>
            <a:ext cx="9880702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1117600" y="1905000"/>
            <a:ext cx="5194424" cy="4114800"/>
          </a:xfrm>
        </p:spPr>
        <p:txBody>
          <a:bodyPr/>
          <a:lstStyle/>
          <a:p>
            <a:r>
              <a:rPr lang="zh-CN" altLang="en-US" dirty="0"/>
              <a:t>输入</a:t>
            </a:r>
            <a:r>
              <a:rPr lang="en-US" altLang="zh-CN" dirty="0"/>
              <a:t>n(n&lt;=6)</a:t>
            </a:r>
            <a:r>
              <a:rPr lang="zh-CN" altLang="en-US" dirty="0"/>
              <a:t>，请输出</a:t>
            </a:r>
            <a:r>
              <a:rPr lang="en-US" altLang="zh-CN" dirty="0"/>
              <a:t>1</a:t>
            </a:r>
            <a:r>
              <a:rPr lang="zh-CN" altLang="en-US" dirty="0"/>
              <a:t>至</a:t>
            </a:r>
            <a:r>
              <a:rPr lang="en-US" altLang="zh-CN" dirty="0"/>
              <a:t>n</a:t>
            </a:r>
            <a:r>
              <a:rPr lang="zh-CN" altLang="en-US" dirty="0"/>
              <a:t>数字组成的</a:t>
            </a:r>
            <a:r>
              <a:rPr lang="en-US" altLang="zh-CN" dirty="0"/>
              <a:t>n</a:t>
            </a:r>
            <a:r>
              <a:rPr lang="zh-CN" altLang="en-US" dirty="0"/>
              <a:t>位数字（可重复）</a:t>
            </a:r>
            <a:endParaRPr lang="en-US" altLang="zh-CN" dirty="0"/>
          </a:p>
          <a:p>
            <a:endParaRPr lang="en-US" altLang="zh-CN" sz="2400" dirty="0">
              <a:solidFill>
                <a:srgbClr val="00B050"/>
              </a:solidFill>
            </a:endParaRPr>
          </a:p>
          <a:p>
            <a:r>
              <a:rPr lang="zh-CN" altLang="en-US" sz="2400" dirty="0">
                <a:solidFill>
                  <a:srgbClr val="00B050"/>
                </a:solidFill>
              </a:rPr>
              <a:t>递归的状态由当前位</a:t>
            </a:r>
            <a:r>
              <a:rPr lang="en-US" altLang="zh-CN" sz="2400" dirty="0">
                <a:solidFill>
                  <a:srgbClr val="00B050"/>
                </a:solidFill>
              </a:rPr>
              <a:t>m</a:t>
            </a:r>
            <a:r>
              <a:rPr lang="zh-CN" altLang="en-US" sz="2400" dirty="0">
                <a:solidFill>
                  <a:srgbClr val="00B050"/>
                </a:solidFill>
              </a:rPr>
              <a:t>和数字</a:t>
            </a:r>
            <a:r>
              <a:rPr lang="en-US" altLang="zh-CN" sz="2400" dirty="0">
                <a:solidFill>
                  <a:srgbClr val="00B050"/>
                </a:solidFill>
              </a:rPr>
              <a:t>n</a:t>
            </a:r>
            <a:r>
              <a:rPr lang="zh-CN" altLang="en-US" sz="2400" dirty="0">
                <a:solidFill>
                  <a:srgbClr val="00B050"/>
                </a:solidFill>
              </a:rPr>
              <a:t>决定，</a:t>
            </a:r>
            <a:r>
              <a:rPr lang="en-US" altLang="zh-CN" sz="2400" dirty="0">
                <a:solidFill>
                  <a:srgbClr val="00B050"/>
                </a:solidFill>
              </a:rPr>
              <a:t>m</a:t>
            </a:r>
            <a:r>
              <a:rPr lang="zh-CN" altLang="en-US" sz="2400" dirty="0">
                <a:solidFill>
                  <a:srgbClr val="00B050"/>
                </a:solidFill>
              </a:rPr>
              <a:t>表示当前是第几列，</a:t>
            </a:r>
            <a:r>
              <a:rPr lang="en-US" altLang="zh-CN" sz="2400" dirty="0">
                <a:solidFill>
                  <a:srgbClr val="00B050"/>
                </a:solidFill>
              </a:rPr>
              <a:t>n</a:t>
            </a:r>
            <a:r>
              <a:rPr lang="zh-CN" altLang="en-US" sz="2400" dirty="0">
                <a:solidFill>
                  <a:srgbClr val="00B050"/>
                </a:solidFill>
              </a:rPr>
              <a:t>表示数字的范围。</a:t>
            </a:r>
            <a:endParaRPr lang="en-US" altLang="zh-CN" sz="2400" dirty="0">
              <a:solidFill>
                <a:srgbClr val="00B050"/>
              </a:solidFill>
            </a:endParaRPr>
          </a:p>
          <a:p>
            <a:r>
              <a:rPr lang="zh-CN" altLang="en-US" sz="2400" dirty="0">
                <a:solidFill>
                  <a:srgbClr val="00B050"/>
                </a:solidFill>
              </a:rPr>
              <a:t>当</a:t>
            </a:r>
            <a:r>
              <a:rPr lang="en-US" altLang="zh-CN" sz="2400" dirty="0">
                <a:solidFill>
                  <a:srgbClr val="00B050"/>
                </a:solidFill>
              </a:rPr>
              <a:t>m</a:t>
            </a:r>
            <a:r>
              <a:rPr lang="zh-CN" altLang="en-US" sz="2400" dirty="0">
                <a:solidFill>
                  <a:srgbClr val="00B050"/>
                </a:solidFill>
              </a:rPr>
              <a:t>为</a:t>
            </a:r>
            <a:r>
              <a:rPr lang="en-US" altLang="zh-CN" sz="2400" dirty="0">
                <a:solidFill>
                  <a:srgbClr val="00B050"/>
                </a:solidFill>
              </a:rPr>
              <a:t>0</a:t>
            </a:r>
            <a:r>
              <a:rPr lang="zh-CN" altLang="en-US" sz="2400" dirty="0">
                <a:solidFill>
                  <a:srgbClr val="00B050"/>
                </a:solidFill>
              </a:rPr>
              <a:t>时，表示已经填完所有位，输出结果。</a:t>
            </a:r>
            <a:endParaRPr lang="en-US" altLang="zh-CN" sz="2400" dirty="0">
              <a:solidFill>
                <a:srgbClr val="00B050"/>
              </a:solidFill>
            </a:endParaRPr>
          </a:p>
          <a:p>
            <a:r>
              <a:rPr lang="zh-CN" altLang="en-US" sz="2400" dirty="0">
                <a:solidFill>
                  <a:srgbClr val="00B050"/>
                </a:solidFill>
              </a:rPr>
              <a:t>否则，依次尝试从</a:t>
            </a:r>
            <a:r>
              <a:rPr lang="en-US" altLang="zh-CN" sz="2400" dirty="0">
                <a:solidFill>
                  <a:srgbClr val="00B050"/>
                </a:solidFill>
              </a:rPr>
              <a:t>1</a:t>
            </a:r>
            <a:r>
              <a:rPr lang="zh-CN" altLang="en-US" sz="2400" dirty="0">
                <a:solidFill>
                  <a:srgbClr val="00B050"/>
                </a:solidFill>
              </a:rPr>
              <a:t>到</a:t>
            </a:r>
            <a:r>
              <a:rPr lang="en-US" altLang="zh-CN" sz="2400" dirty="0">
                <a:solidFill>
                  <a:srgbClr val="00B050"/>
                </a:solidFill>
              </a:rPr>
              <a:t>n</a:t>
            </a:r>
            <a:r>
              <a:rPr lang="zh-CN" altLang="en-US" sz="2400" dirty="0">
                <a:solidFill>
                  <a:srgbClr val="00B050"/>
                </a:solidFill>
              </a:rPr>
              <a:t>的数字，将其放入当前位，然后递归调用，继续填充下一列。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5600" y="1220962"/>
            <a:ext cx="4673600" cy="525442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A2968F0-C547-433D-8C15-9FE9216DB0B7}"/>
              </a:ext>
            </a:extLst>
          </p:cNvPr>
          <p:cNvSpPr/>
          <p:nvPr/>
        </p:nvSpPr>
        <p:spPr>
          <a:xfrm>
            <a:off x="5879976" y="205299"/>
            <a:ext cx="59458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B050"/>
                </a:solidFill>
              </a:rPr>
              <a:t>递归是实现</a:t>
            </a:r>
            <a:r>
              <a:rPr lang="en-US" altLang="zh-CN" sz="2000" dirty="0">
                <a:solidFill>
                  <a:srgbClr val="00B050"/>
                </a:solidFill>
              </a:rPr>
              <a:t>DFS</a:t>
            </a:r>
            <a:r>
              <a:rPr lang="zh-CN" altLang="en-US" sz="2000" dirty="0">
                <a:solidFill>
                  <a:srgbClr val="00B050"/>
                </a:solidFill>
              </a:rPr>
              <a:t>的一种方式。我们通过递归调用，不断深入到更深的层次，直到达到终止条件，然后回溯到上一层，继续探索其他选择。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17600" y="1905000"/>
            <a:ext cx="5482456" cy="4114800"/>
          </a:xfrm>
        </p:spPr>
        <p:txBody>
          <a:bodyPr/>
          <a:lstStyle/>
          <a:p>
            <a:r>
              <a:rPr lang="zh-CN" altLang="en-US" dirty="0"/>
              <a:t>输入</a:t>
            </a:r>
            <a:r>
              <a:rPr lang="en-US" altLang="zh-CN" dirty="0"/>
              <a:t>n(n&lt;=6)</a:t>
            </a:r>
            <a:r>
              <a:rPr lang="zh-CN" altLang="en-US" dirty="0"/>
              <a:t>，请输出</a:t>
            </a:r>
            <a:r>
              <a:rPr lang="en-US" altLang="zh-CN" dirty="0"/>
              <a:t>1</a:t>
            </a:r>
            <a:r>
              <a:rPr lang="zh-CN" altLang="en-US" dirty="0"/>
              <a:t>至</a:t>
            </a:r>
            <a:r>
              <a:rPr lang="en-US" altLang="zh-CN" dirty="0"/>
              <a:t>n</a:t>
            </a:r>
            <a:r>
              <a:rPr lang="zh-CN" altLang="en-US" dirty="0"/>
              <a:t>数字组成的</a:t>
            </a:r>
            <a:r>
              <a:rPr lang="en-US" altLang="zh-CN" dirty="0"/>
              <a:t>n</a:t>
            </a:r>
            <a:r>
              <a:rPr lang="zh-CN" altLang="en-US" dirty="0"/>
              <a:t>位数字（不可重复）</a:t>
            </a:r>
          </a:p>
          <a:p>
            <a:endParaRPr lang="en-US" altLang="zh-CN" sz="2400" dirty="0">
              <a:solidFill>
                <a:srgbClr val="00B050"/>
              </a:solidFill>
            </a:endParaRPr>
          </a:p>
          <a:p>
            <a:r>
              <a:rPr lang="en-US" altLang="zh-CN" sz="2400" dirty="0">
                <a:solidFill>
                  <a:srgbClr val="00B050"/>
                </a:solidFill>
              </a:rPr>
              <a:t>visited[i-1]</a:t>
            </a:r>
            <a:r>
              <a:rPr lang="zh-CN" altLang="en-US" sz="2400" dirty="0">
                <a:solidFill>
                  <a:srgbClr val="00B050"/>
                </a:solidFill>
              </a:rPr>
              <a:t>用来标记数字</a:t>
            </a:r>
            <a:r>
              <a:rPr lang="en-US" altLang="zh-CN" sz="2400" dirty="0" err="1">
                <a:solidFill>
                  <a:srgbClr val="00B050"/>
                </a:solidFill>
              </a:rPr>
              <a:t>i</a:t>
            </a:r>
            <a:r>
              <a:rPr lang="zh-CN" altLang="en-US" sz="2400" dirty="0">
                <a:solidFill>
                  <a:srgbClr val="00B050"/>
                </a:solidFill>
              </a:rPr>
              <a:t>是否已经被选过，避免重复选择。</a:t>
            </a:r>
            <a:endParaRPr lang="en-US" altLang="zh-CN" sz="2400" dirty="0">
              <a:solidFill>
                <a:srgbClr val="00B050"/>
              </a:solidFill>
            </a:endParaRPr>
          </a:p>
          <a:p>
            <a:r>
              <a:rPr lang="zh-CN" altLang="en-US" sz="2400" dirty="0">
                <a:solidFill>
                  <a:srgbClr val="00B050"/>
                </a:solidFill>
              </a:rPr>
              <a:t>当</a:t>
            </a:r>
            <a:r>
              <a:rPr lang="en-US" altLang="zh-CN" sz="2400" dirty="0">
                <a:solidFill>
                  <a:srgbClr val="00B050"/>
                </a:solidFill>
              </a:rPr>
              <a:t>m</a:t>
            </a:r>
            <a:r>
              <a:rPr lang="zh-CN" altLang="en-US" sz="2400" dirty="0">
                <a:solidFill>
                  <a:srgbClr val="00B050"/>
                </a:solidFill>
              </a:rPr>
              <a:t>为</a:t>
            </a:r>
            <a:r>
              <a:rPr lang="en-US" altLang="zh-CN" sz="2400" dirty="0">
                <a:solidFill>
                  <a:srgbClr val="00B050"/>
                </a:solidFill>
              </a:rPr>
              <a:t>0</a:t>
            </a:r>
            <a:r>
              <a:rPr lang="zh-CN" altLang="en-US" sz="2400" dirty="0">
                <a:solidFill>
                  <a:srgbClr val="00B050"/>
                </a:solidFill>
              </a:rPr>
              <a:t>时，表示已经完成了一次排列，输出结果。</a:t>
            </a:r>
            <a:endParaRPr lang="en-US" altLang="zh-CN" sz="2400" dirty="0">
              <a:solidFill>
                <a:srgbClr val="00B050"/>
              </a:solidFill>
            </a:endParaRPr>
          </a:p>
          <a:p>
            <a:r>
              <a:rPr lang="zh-CN" altLang="en-US" sz="2400" dirty="0">
                <a:solidFill>
                  <a:srgbClr val="00B050"/>
                </a:solidFill>
              </a:rPr>
              <a:t>否则，依次尝试从</a:t>
            </a:r>
            <a:r>
              <a:rPr lang="en-US" altLang="zh-CN" sz="2400" dirty="0">
                <a:solidFill>
                  <a:srgbClr val="00B050"/>
                </a:solidFill>
              </a:rPr>
              <a:t>1</a:t>
            </a:r>
            <a:r>
              <a:rPr lang="zh-CN" altLang="en-US" sz="2400" dirty="0">
                <a:solidFill>
                  <a:srgbClr val="00B050"/>
                </a:solidFill>
              </a:rPr>
              <a:t>到</a:t>
            </a:r>
            <a:r>
              <a:rPr lang="en-US" altLang="zh-CN" sz="2400" dirty="0">
                <a:solidFill>
                  <a:srgbClr val="00B050"/>
                </a:solidFill>
              </a:rPr>
              <a:t>n</a:t>
            </a:r>
            <a:r>
              <a:rPr lang="zh-CN" altLang="en-US" sz="2400" dirty="0">
                <a:solidFill>
                  <a:srgbClr val="00B050"/>
                </a:solidFill>
              </a:rPr>
              <a:t>的数字，如果当前数字未被使用过（即</a:t>
            </a:r>
            <a:r>
              <a:rPr lang="en-US" altLang="zh-CN" sz="2400" dirty="0">
                <a:solidFill>
                  <a:srgbClr val="00B050"/>
                </a:solidFill>
              </a:rPr>
              <a:t>visited[i-1] == 0</a:t>
            </a:r>
            <a:r>
              <a:rPr lang="zh-CN" altLang="en-US" sz="2400" dirty="0">
                <a:solidFill>
                  <a:srgbClr val="00B050"/>
                </a:solidFill>
              </a:rPr>
              <a:t>），则将其放入当前位，标记该数字已使用，递归调用继续填充。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7200" y="1099501"/>
            <a:ext cx="4572000" cy="536793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栈与递归小结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240" y="1628800"/>
            <a:ext cx="11413920" cy="4667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栈的基本操作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186" y="2276872"/>
            <a:ext cx="11483814" cy="322703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IV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队列的基本概念</a:t>
            </a:r>
            <a:endParaRPr lang="en-US" altLang="zh-CN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队列定义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队列（</a:t>
            </a:r>
            <a:r>
              <a:rPr lang="en-US" altLang="zh-CN" dirty="0"/>
              <a:t>Queue</a:t>
            </a:r>
            <a:r>
              <a:rPr lang="zh-CN" altLang="en-US" dirty="0"/>
              <a:t>）是只允许在一端进行插入，在另一端删除的线性表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7172" y="2348880"/>
            <a:ext cx="7444056" cy="440207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队列的基本操作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914" y="2204864"/>
            <a:ext cx="11699247" cy="344306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队列的实现方式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两种典型的存储表示</a:t>
            </a:r>
            <a:endParaRPr lang="en-US" altLang="zh-CN" dirty="0"/>
          </a:p>
          <a:p>
            <a:pPr lvl="1"/>
            <a:r>
              <a:rPr lang="zh-CN" altLang="en-US" dirty="0"/>
              <a:t>基于数组的存储表示，称为</a:t>
            </a:r>
            <a:r>
              <a:rPr lang="zh-CN" altLang="en-US" dirty="0">
                <a:solidFill>
                  <a:srgbClr val="FF0000"/>
                </a:solidFill>
              </a:rPr>
              <a:t>顺序队列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为充分利用空间，一般会将数组空间循环使用，此时称为</a:t>
            </a:r>
            <a:r>
              <a:rPr lang="zh-CN" altLang="en-US" dirty="0">
                <a:solidFill>
                  <a:srgbClr val="FF0000"/>
                </a:solidFill>
              </a:rPr>
              <a:t>循环队列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基于链表的存储表示，称为</a:t>
            </a:r>
            <a:r>
              <a:rPr lang="zh-CN" altLang="en-US" dirty="0">
                <a:solidFill>
                  <a:srgbClr val="FF0000"/>
                </a:solidFill>
              </a:rPr>
              <a:t>链式队列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顺序队列的定义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9497" y="1196752"/>
            <a:ext cx="9479406" cy="5249284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顺序队列的初始化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3472" y="1052736"/>
            <a:ext cx="9911456" cy="562278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顺序队列的入队操作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5480" y="1340768"/>
            <a:ext cx="9767440" cy="5073292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循环队列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队列存放数组被当作首尾相接的表处理</a:t>
            </a:r>
            <a:endParaRPr lang="en-US" altLang="zh-CN" dirty="0"/>
          </a:p>
          <a:p>
            <a:r>
              <a:rPr lang="zh-CN" altLang="en-US" dirty="0"/>
              <a:t>用模运算将存储空间在逻辑上变成了“环状”</a:t>
            </a:r>
            <a:endParaRPr lang="en-US" altLang="zh-CN" dirty="0"/>
          </a:p>
          <a:p>
            <a:r>
              <a:rPr lang="zh-CN" altLang="en-US" dirty="0"/>
              <a:t>难点在于判断是否已放满</a:t>
            </a:r>
            <a:endParaRPr lang="en-US" altLang="zh-CN" dirty="0"/>
          </a:p>
          <a:p>
            <a:pPr lvl="1"/>
            <a:r>
              <a:rPr lang="zh-CN" altLang="en-US" dirty="0"/>
              <a:t>标准做法：浪费一个结点空间用于区隔</a:t>
            </a:r>
            <a:r>
              <a:rPr lang="en-US" altLang="zh-CN" dirty="0"/>
              <a:t>front</a:t>
            </a:r>
            <a:r>
              <a:rPr lang="zh-CN" altLang="en-US" dirty="0"/>
              <a:t>与</a:t>
            </a:r>
            <a:r>
              <a:rPr lang="en-US" altLang="zh-CN" dirty="0"/>
              <a:t>rear</a:t>
            </a:r>
          </a:p>
          <a:p>
            <a:pPr lvl="1"/>
            <a:r>
              <a:rPr lang="zh-CN" altLang="en-US" dirty="0"/>
              <a:t>改进做法：增加标志位来判断是否已满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循环队列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3192" y="1447800"/>
            <a:ext cx="7192016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循环队列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6340" y="1447800"/>
            <a:ext cx="936572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栈的性质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三个数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zh-CN" altLang="en-US" dirty="0">
                <a:solidFill>
                  <a:srgbClr val="FF0000"/>
                </a:solidFill>
              </a:rPr>
              <a:t>进栈，不可能出现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en-US" dirty="0">
                <a:solidFill>
                  <a:srgbClr val="FF0000"/>
                </a:solidFill>
              </a:rPr>
              <a:t>顺序出栈</a:t>
            </a:r>
          </a:p>
          <a:p>
            <a:endParaRPr lang="en-US" altLang="zh-CN" dirty="0"/>
          </a:p>
          <a:p>
            <a:r>
              <a:rPr lang="zh-CN" altLang="en-US" dirty="0"/>
              <a:t>例题：若栈的输入序列为</a:t>
            </a:r>
            <a:r>
              <a:rPr lang="en-US" altLang="zh-CN" dirty="0"/>
              <a:t>1,2,3,4</a:t>
            </a:r>
            <a:r>
              <a:rPr lang="zh-CN" altLang="en-US" dirty="0"/>
              <a:t>，则</a:t>
            </a:r>
            <a:r>
              <a:rPr lang="en-US" altLang="zh-CN" dirty="0"/>
              <a:t>——</a:t>
            </a:r>
            <a:r>
              <a:rPr lang="zh-CN" altLang="en-US" dirty="0"/>
              <a:t>是不可能的栈输出序列之一</a:t>
            </a:r>
            <a:endParaRPr lang="en-US" altLang="zh-CN" dirty="0"/>
          </a:p>
          <a:p>
            <a:pPr lvl="1"/>
            <a:r>
              <a:rPr lang="zh-CN" altLang="en-US" dirty="0"/>
              <a:t>答案：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循环队列的入队操作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3421" y="1340768"/>
            <a:ext cx="10671558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循环队列的出队操作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7448" y="1539540"/>
            <a:ext cx="10343504" cy="484572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循环队列判断已满：方案一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4533" y="1340768"/>
            <a:ext cx="9615416" cy="54006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循环队列判断已满：方案二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8499" y="1447800"/>
            <a:ext cx="9431802" cy="504252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循环队列判断已满：方案三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6302" y="1484785"/>
            <a:ext cx="9396196" cy="501919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顺序队列小结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0547" y="1196752"/>
            <a:ext cx="10437495" cy="5424264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链式队列定义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2406" y="1556792"/>
            <a:ext cx="10013588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链式队列的初始化（带头结点）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5480" y="1525293"/>
            <a:ext cx="9767440" cy="4874214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链式队列的初始化（不带头结点）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7280" y="1484784"/>
            <a:ext cx="9303840" cy="4955232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链式队列的入队操作（带头结点）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1141" y="1556792"/>
            <a:ext cx="9996118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栈的性质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9200" y="1412776"/>
            <a:ext cx="10160000" cy="524212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链式队列的入队操作（不带头结点）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0417" y="1772816"/>
            <a:ext cx="10657566" cy="4379168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链式队列的出队操作（带头结点）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3344" y="1556792"/>
            <a:ext cx="9671712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链式队列的出队操作（不带头结点）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7750" y="1556792"/>
            <a:ext cx="9822900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链式队列判断已满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7455" y="1556792"/>
            <a:ext cx="10043490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链式队列小结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9536" y="1383647"/>
            <a:ext cx="8759328" cy="515750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队列的常见应用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树的层次序遍历</a:t>
            </a:r>
            <a:endParaRPr lang="en-US" altLang="zh-CN" dirty="0"/>
          </a:p>
          <a:p>
            <a:r>
              <a:rPr lang="zh-CN" altLang="en-US" dirty="0"/>
              <a:t>图的广度优先遍历</a:t>
            </a:r>
            <a:endParaRPr lang="en-US" altLang="zh-CN" dirty="0"/>
          </a:p>
          <a:p>
            <a:r>
              <a:rPr lang="en-US" altLang="zh-CN" dirty="0"/>
              <a:t>CPU</a:t>
            </a:r>
            <a:r>
              <a:rPr lang="zh-CN" altLang="en-US" dirty="0"/>
              <a:t>资源调度</a:t>
            </a:r>
            <a:endParaRPr lang="en-US" altLang="zh-CN" dirty="0"/>
          </a:p>
          <a:p>
            <a:r>
              <a:rPr lang="zh-CN" altLang="en-US" dirty="0"/>
              <a:t>打印数据缓冲区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2024" y="620688"/>
            <a:ext cx="4567448" cy="35562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5063" y="4365104"/>
            <a:ext cx="5001369" cy="1992833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队列的常见应用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8943" y="1556792"/>
            <a:ext cx="10360514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队列的常见应用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7488" y="1386601"/>
            <a:ext cx="9623424" cy="515159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优先级队列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7600" y="1905000"/>
            <a:ext cx="10523016" cy="4114800"/>
          </a:xfrm>
        </p:spPr>
        <p:txBody>
          <a:bodyPr/>
          <a:lstStyle/>
          <a:p>
            <a:r>
              <a:rPr lang="en-US" altLang="zh-CN" dirty="0"/>
              <a:t>Priority Queue</a:t>
            </a:r>
          </a:p>
          <a:p>
            <a:r>
              <a:rPr lang="zh-CN" altLang="en-US" dirty="0"/>
              <a:t>每次从队列中取出的是具有最高优先权的元素，又称优先权队列</a:t>
            </a:r>
            <a:endParaRPr lang="en-US" altLang="zh-CN" dirty="0"/>
          </a:p>
          <a:p>
            <a:r>
              <a:rPr lang="zh-CN" altLang="en-US" dirty="0"/>
              <a:t>可以分为最小优先级队列和最大优先级队列两类</a:t>
            </a:r>
            <a:endParaRPr lang="en-US" altLang="zh-CN" dirty="0"/>
          </a:p>
          <a:p>
            <a:r>
              <a:rPr lang="zh-CN" altLang="en-US" dirty="0"/>
              <a:t>堆是优先级队列的典型实现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V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双端队列</a:t>
            </a:r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7600" y="1905000"/>
            <a:ext cx="10523016" cy="4114800"/>
          </a:xfrm>
        </p:spPr>
        <p:txBody>
          <a:bodyPr/>
          <a:lstStyle/>
          <a:p>
            <a:r>
              <a:rPr lang="zh-CN" altLang="en-US" dirty="0"/>
              <a:t>若元素</a:t>
            </a:r>
            <a:r>
              <a:rPr lang="en-US" altLang="zh-CN" dirty="0"/>
              <a:t>a, b, c, d, e, f</a:t>
            </a:r>
            <a:r>
              <a:rPr lang="zh-CN" altLang="en-US" dirty="0"/>
              <a:t>依次进栈，允许进栈、出栈操作交替进行，但不允许连续</a:t>
            </a:r>
            <a:r>
              <a:rPr lang="en-US" altLang="zh-CN" dirty="0"/>
              <a:t>3</a:t>
            </a:r>
            <a:r>
              <a:rPr lang="zh-CN" altLang="en-US" dirty="0"/>
              <a:t>次进行出栈操作，不可能得到的出栈序列是（）</a:t>
            </a:r>
            <a:endParaRPr lang="en-US" altLang="zh-CN" dirty="0"/>
          </a:p>
          <a:p>
            <a:pPr lvl="1"/>
            <a:r>
              <a:rPr lang="en-US" altLang="zh-CN" dirty="0"/>
              <a:t>A. </a:t>
            </a:r>
            <a:r>
              <a:rPr lang="en-US" altLang="zh-CN" dirty="0" err="1"/>
              <a:t>dcebfa</a:t>
            </a:r>
            <a:endParaRPr lang="en-US" altLang="zh-CN" dirty="0"/>
          </a:p>
          <a:p>
            <a:pPr lvl="1"/>
            <a:r>
              <a:rPr lang="en-US" altLang="zh-CN" dirty="0"/>
              <a:t>B. </a:t>
            </a:r>
            <a:r>
              <a:rPr lang="en-US" altLang="zh-CN" dirty="0" err="1"/>
              <a:t>cbdaef</a:t>
            </a:r>
            <a:endParaRPr lang="en-US" altLang="zh-CN" dirty="0"/>
          </a:p>
          <a:p>
            <a:pPr lvl="1"/>
            <a:r>
              <a:rPr lang="en-US" altLang="zh-CN" dirty="0"/>
              <a:t>C. </a:t>
            </a:r>
            <a:r>
              <a:rPr lang="en-US" altLang="zh-CN" dirty="0" err="1"/>
              <a:t>bcaefd</a:t>
            </a:r>
            <a:endParaRPr lang="en-US" altLang="zh-CN" dirty="0"/>
          </a:p>
          <a:p>
            <a:pPr lvl="1"/>
            <a:r>
              <a:rPr lang="en-US" altLang="zh-CN" dirty="0"/>
              <a:t>D. </a:t>
            </a:r>
            <a:r>
              <a:rPr lang="en-US" altLang="zh-CN" dirty="0" err="1"/>
              <a:t>afedcb</a:t>
            </a:r>
            <a:endParaRPr lang="zh-CN" alt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双端队列的定义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Double-ended Queue</a:t>
            </a:r>
            <a:r>
              <a:rPr lang="zh-CN" altLang="en-US" dirty="0"/>
              <a:t>，</a:t>
            </a:r>
            <a:r>
              <a:rPr lang="en-US" altLang="zh-CN" dirty="0" err="1"/>
              <a:t>Deque</a:t>
            </a:r>
            <a:endParaRPr lang="en-US" altLang="zh-CN" dirty="0"/>
          </a:p>
          <a:p>
            <a:r>
              <a:rPr lang="zh-CN" altLang="en-US" dirty="0"/>
              <a:t>只允许在两端进行插入和删除的线性表，又称双向队列</a:t>
            </a:r>
            <a:endParaRPr lang="en-US" altLang="zh-CN" dirty="0"/>
          </a:p>
          <a:p>
            <a:r>
              <a:rPr lang="zh-CN" altLang="en-US" dirty="0"/>
              <a:t>常见题型</a:t>
            </a:r>
            <a:endParaRPr lang="en-US" altLang="zh-CN" dirty="0"/>
          </a:p>
          <a:p>
            <a:pPr lvl="1"/>
            <a:r>
              <a:rPr lang="zh-CN" altLang="en-US" dirty="0"/>
              <a:t>包装生成栈和队列</a:t>
            </a:r>
            <a:endParaRPr lang="en-US" altLang="zh-CN" dirty="0"/>
          </a:p>
          <a:p>
            <a:pPr lvl="1"/>
            <a:r>
              <a:rPr lang="zh-CN" altLang="en-US" dirty="0"/>
              <a:t>判断输入输出序列合法性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双端队列的定义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1593" y="1556792"/>
            <a:ext cx="9375214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双端队列的定义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3539" y="1484784"/>
            <a:ext cx="8131322" cy="4955232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判断输出序列合法性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1424" y="1428841"/>
            <a:ext cx="10775552" cy="5067118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判断输出序列合法性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045" y="1447800"/>
            <a:ext cx="1096831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判断输出序列合法性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441" y="1530562"/>
            <a:ext cx="10487518" cy="4863676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  <a:r>
              <a:rPr lang="zh-CN" altLang="en-US" dirty="0">
                <a:solidFill>
                  <a:srgbClr val="00B050"/>
                </a:solidFill>
              </a:rPr>
              <a:t>（</a:t>
            </a:r>
            <a:r>
              <a:rPr lang="en-US" altLang="zh-CN" dirty="0">
                <a:solidFill>
                  <a:srgbClr val="00B050"/>
                </a:solidFill>
              </a:rPr>
              <a:t>2024</a:t>
            </a:r>
            <a:r>
              <a:rPr lang="zh-CN" altLang="en-US" dirty="0">
                <a:solidFill>
                  <a:srgbClr val="00B050"/>
                </a:solidFill>
              </a:rPr>
              <a:t>期末）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某队列允许在其两端进行入队操作，但仅在一端进行出队操作。若</a:t>
            </a:r>
            <a:r>
              <a:rPr lang="en-US" altLang="zh-CN" dirty="0"/>
              <a:t>a, b, c, d, e</a:t>
            </a:r>
            <a:r>
              <a:rPr lang="zh-CN" altLang="en-US" dirty="0"/>
              <a:t>依次入队列后再进行出队操作，则不可能的出队序列是（）</a:t>
            </a:r>
            <a:endParaRPr lang="en-US" altLang="zh-CN" dirty="0"/>
          </a:p>
          <a:p>
            <a:pPr lvl="1"/>
            <a:r>
              <a:rPr lang="en-US" altLang="zh-CN" dirty="0"/>
              <a:t>A. b, a, c, d, e</a:t>
            </a:r>
          </a:p>
          <a:p>
            <a:pPr lvl="1"/>
            <a:r>
              <a:rPr lang="en-US" altLang="zh-CN" dirty="0"/>
              <a:t>B. d, b, a, c, e</a:t>
            </a:r>
          </a:p>
          <a:p>
            <a:pPr lvl="1"/>
            <a:r>
              <a:rPr lang="en-US" altLang="zh-CN" dirty="0"/>
              <a:t>C. d, b, c, a, e</a:t>
            </a:r>
          </a:p>
          <a:p>
            <a:pPr lvl="1"/>
            <a:r>
              <a:rPr lang="en-US" altLang="zh-CN" dirty="0"/>
              <a:t>D. e, c, b, a, d</a:t>
            </a:r>
          </a:p>
          <a:p>
            <a:endParaRPr lang="en-US" altLang="zh-CN" dirty="0"/>
          </a:p>
          <a:p>
            <a:r>
              <a:rPr lang="zh-CN" altLang="en-US" sz="2400" dirty="0">
                <a:solidFill>
                  <a:srgbClr val="00B050"/>
                </a:solidFill>
              </a:rPr>
              <a:t>一个机智的思路是，如果</a:t>
            </a:r>
            <a:r>
              <a:rPr lang="en-US" altLang="zh-CN" sz="2400" dirty="0">
                <a:solidFill>
                  <a:srgbClr val="00B050"/>
                </a:solidFill>
              </a:rPr>
              <a:t>a</a:t>
            </a:r>
            <a:r>
              <a:rPr lang="zh-CN" altLang="en-US" sz="2400" dirty="0">
                <a:solidFill>
                  <a:srgbClr val="00B050"/>
                </a:solidFill>
              </a:rPr>
              <a:t>进入后，</a:t>
            </a:r>
            <a:r>
              <a:rPr lang="en-US" altLang="zh-CN" sz="2400" dirty="0">
                <a:solidFill>
                  <a:srgbClr val="00B050"/>
                </a:solidFill>
              </a:rPr>
              <a:t>b</a:t>
            </a:r>
            <a:r>
              <a:rPr lang="zh-CN" altLang="en-US" sz="2400" dirty="0">
                <a:solidFill>
                  <a:srgbClr val="00B050"/>
                </a:solidFill>
              </a:rPr>
              <a:t>无论左入还是右入，都应该与</a:t>
            </a:r>
            <a:r>
              <a:rPr lang="en-US" altLang="zh-CN" sz="2400" dirty="0">
                <a:solidFill>
                  <a:srgbClr val="00B050"/>
                </a:solidFill>
              </a:rPr>
              <a:t>a</a:t>
            </a:r>
            <a:r>
              <a:rPr lang="zh-CN" altLang="en-US" sz="2400" dirty="0">
                <a:solidFill>
                  <a:srgbClr val="00B050"/>
                </a:solidFill>
              </a:rPr>
              <a:t>相邻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若元素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en-US" dirty="0"/>
              <a:t>、</a:t>
            </a:r>
            <a:r>
              <a:rPr lang="en-US" altLang="zh-CN" dirty="0"/>
              <a:t>e</a:t>
            </a:r>
            <a:r>
              <a:rPr lang="zh-CN" altLang="en-US" dirty="0"/>
              <a:t>、</a:t>
            </a:r>
            <a:r>
              <a:rPr lang="en-US" altLang="zh-CN" dirty="0"/>
              <a:t>f</a:t>
            </a:r>
            <a:r>
              <a:rPr lang="zh-CN" altLang="en-US" dirty="0"/>
              <a:t>、</a:t>
            </a:r>
            <a:r>
              <a:rPr lang="en-US" altLang="zh-CN" dirty="0"/>
              <a:t>g</a:t>
            </a:r>
            <a:r>
              <a:rPr lang="zh-CN" altLang="en-US" dirty="0"/>
              <a:t>依次</a:t>
            </a:r>
            <a:r>
              <a:rPr lang="zh-CN" altLang="en-US" dirty="0">
                <a:solidFill>
                  <a:srgbClr val="FF0000"/>
                </a:solidFill>
              </a:rPr>
              <a:t>全部</a:t>
            </a:r>
            <a:r>
              <a:rPr lang="zh-CN" altLang="en-US" dirty="0"/>
              <a:t>进入一个双向队列，出队序列为</a:t>
            </a:r>
            <a:r>
              <a:rPr lang="en-US" altLang="zh-CN" dirty="0" err="1"/>
              <a:t>agfbecd</a:t>
            </a:r>
            <a:r>
              <a:rPr lang="zh-CN" altLang="en-US" dirty="0"/>
              <a:t>，希望尽量少的执行</a:t>
            </a:r>
            <a:r>
              <a:rPr lang="en-US" altLang="zh-CN" dirty="0" err="1"/>
              <a:t>pop_front</a:t>
            </a:r>
            <a:r>
              <a:rPr lang="zh-CN" altLang="en-US" dirty="0"/>
              <a:t>（弹出队首元素）操作，请问至少要执行（）次</a:t>
            </a:r>
            <a:br>
              <a:rPr lang="en-US" altLang="zh-CN" dirty="0"/>
            </a:br>
            <a:r>
              <a:rPr lang="en-US" altLang="zh-CN" dirty="0"/>
              <a:t>A. 2</a:t>
            </a:r>
            <a:br>
              <a:rPr lang="en-US" altLang="zh-CN" dirty="0"/>
            </a:br>
            <a:r>
              <a:rPr lang="en-US" altLang="zh-CN" dirty="0"/>
              <a:t>B. 3</a:t>
            </a:r>
            <a:br>
              <a:rPr lang="en-US" altLang="zh-CN" dirty="0"/>
            </a:br>
            <a:r>
              <a:rPr lang="en-US" altLang="zh-CN" dirty="0"/>
              <a:t>C. 4</a:t>
            </a:r>
            <a:br>
              <a:rPr lang="en-US" altLang="zh-CN" dirty="0"/>
            </a:br>
            <a:r>
              <a:rPr lang="en-US" altLang="zh-CN" dirty="0"/>
              <a:t>D. 5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1BCDD4-89D1-4E36-A0AA-BD1ACCCC6F96}"/>
              </a:ext>
            </a:extLst>
          </p:cNvPr>
          <p:cNvSpPr/>
          <p:nvPr/>
        </p:nvSpPr>
        <p:spPr>
          <a:xfrm>
            <a:off x="2550550" y="3573016"/>
            <a:ext cx="96490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B050"/>
                </a:solidFill>
              </a:rPr>
              <a:t>出队</a:t>
            </a:r>
            <a:r>
              <a:rPr lang="en-US" altLang="zh-CN" sz="2000" dirty="0">
                <a:solidFill>
                  <a:srgbClr val="00B050"/>
                </a:solidFill>
              </a:rPr>
              <a:t>a</a:t>
            </a:r>
            <a:r>
              <a:rPr lang="zh-CN" altLang="en-US" sz="2000" dirty="0">
                <a:solidFill>
                  <a:srgbClr val="00B050"/>
                </a:solidFill>
              </a:rPr>
              <a:t>：只能从队首弹出（</a:t>
            </a:r>
            <a:r>
              <a:rPr lang="en-US" altLang="zh-CN" sz="2000" dirty="0" err="1">
                <a:solidFill>
                  <a:srgbClr val="00B050"/>
                </a:solidFill>
              </a:rPr>
              <a:t>pop_front</a:t>
            </a:r>
            <a:r>
              <a:rPr lang="zh-CN" altLang="en-US" sz="2000" dirty="0">
                <a:solidFill>
                  <a:srgbClr val="00B050"/>
                </a:solidFill>
              </a:rPr>
              <a:t>）→ 执行 </a:t>
            </a:r>
            <a:r>
              <a:rPr lang="en-US" altLang="zh-CN" sz="2000" dirty="0">
                <a:solidFill>
                  <a:srgbClr val="00B050"/>
                </a:solidFill>
              </a:rPr>
              <a:t>1 </a:t>
            </a:r>
            <a:r>
              <a:rPr lang="zh-CN" altLang="en-US" sz="2000" dirty="0">
                <a:solidFill>
                  <a:srgbClr val="00B050"/>
                </a:solidFill>
              </a:rPr>
              <a:t>次</a:t>
            </a:r>
            <a:r>
              <a:rPr lang="en-US" altLang="zh-CN" sz="2000" dirty="0" err="1">
                <a:solidFill>
                  <a:srgbClr val="00B050"/>
                </a:solidFill>
              </a:rPr>
              <a:t>pop_front</a:t>
            </a:r>
            <a:r>
              <a:rPr lang="zh-CN" altLang="en-US" sz="2000" dirty="0">
                <a:solidFill>
                  <a:srgbClr val="00B050"/>
                </a:solidFill>
              </a:rPr>
              <a:t>，队列变为</a:t>
            </a:r>
            <a:r>
              <a:rPr lang="en-US" altLang="zh-CN" sz="2000" dirty="0">
                <a:solidFill>
                  <a:srgbClr val="00B050"/>
                </a:solidFill>
              </a:rPr>
              <a:t>b c d e f g</a:t>
            </a:r>
            <a:r>
              <a:rPr lang="zh-CN" altLang="en-US" sz="2000" dirty="0">
                <a:solidFill>
                  <a:srgbClr val="00B050"/>
                </a:solidFill>
              </a:rPr>
              <a:t>。</a:t>
            </a:r>
          </a:p>
          <a:p>
            <a:r>
              <a:rPr lang="zh-CN" altLang="en-US" sz="2000" dirty="0">
                <a:solidFill>
                  <a:srgbClr val="00B050"/>
                </a:solidFill>
              </a:rPr>
              <a:t>出队</a:t>
            </a:r>
            <a:r>
              <a:rPr lang="en-US" altLang="zh-CN" sz="2000" dirty="0">
                <a:solidFill>
                  <a:srgbClr val="00B050"/>
                </a:solidFill>
              </a:rPr>
              <a:t>g</a:t>
            </a:r>
            <a:r>
              <a:rPr lang="zh-CN" altLang="en-US" sz="2000" dirty="0">
                <a:solidFill>
                  <a:srgbClr val="00B050"/>
                </a:solidFill>
              </a:rPr>
              <a:t>：从队尾弹出（</a:t>
            </a:r>
            <a:r>
              <a:rPr lang="en-US" altLang="zh-CN" sz="2000" dirty="0" err="1">
                <a:solidFill>
                  <a:srgbClr val="00B050"/>
                </a:solidFill>
              </a:rPr>
              <a:t>pop_back</a:t>
            </a:r>
            <a:r>
              <a:rPr lang="zh-CN" altLang="en-US" sz="2000" dirty="0">
                <a:solidFill>
                  <a:srgbClr val="00B050"/>
                </a:solidFill>
              </a:rPr>
              <a:t>）→ 队列变为</a:t>
            </a:r>
            <a:r>
              <a:rPr lang="en-US" altLang="zh-CN" sz="2000" dirty="0">
                <a:solidFill>
                  <a:srgbClr val="00B050"/>
                </a:solidFill>
              </a:rPr>
              <a:t>b c d e f</a:t>
            </a:r>
            <a:r>
              <a:rPr lang="zh-CN" altLang="en-US" sz="2000" dirty="0">
                <a:solidFill>
                  <a:srgbClr val="00B050"/>
                </a:solidFill>
              </a:rPr>
              <a:t>。</a:t>
            </a:r>
          </a:p>
          <a:p>
            <a:r>
              <a:rPr lang="zh-CN" altLang="en-US" sz="2000" dirty="0">
                <a:solidFill>
                  <a:srgbClr val="00B050"/>
                </a:solidFill>
              </a:rPr>
              <a:t>出队</a:t>
            </a:r>
            <a:r>
              <a:rPr lang="en-US" altLang="zh-CN" sz="2000" dirty="0">
                <a:solidFill>
                  <a:srgbClr val="00B050"/>
                </a:solidFill>
              </a:rPr>
              <a:t>f</a:t>
            </a:r>
            <a:r>
              <a:rPr lang="zh-CN" altLang="en-US" sz="2000" dirty="0">
                <a:solidFill>
                  <a:srgbClr val="00B050"/>
                </a:solidFill>
              </a:rPr>
              <a:t>：从队尾弹出（</a:t>
            </a:r>
            <a:r>
              <a:rPr lang="en-US" altLang="zh-CN" sz="2000" dirty="0" err="1">
                <a:solidFill>
                  <a:srgbClr val="00B050"/>
                </a:solidFill>
              </a:rPr>
              <a:t>pop_back</a:t>
            </a:r>
            <a:r>
              <a:rPr lang="zh-CN" altLang="en-US" sz="2000" dirty="0">
                <a:solidFill>
                  <a:srgbClr val="00B050"/>
                </a:solidFill>
              </a:rPr>
              <a:t>）→ 队列变为</a:t>
            </a:r>
            <a:r>
              <a:rPr lang="en-US" altLang="zh-CN" sz="2000" dirty="0">
                <a:solidFill>
                  <a:srgbClr val="00B050"/>
                </a:solidFill>
              </a:rPr>
              <a:t>b c d e</a:t>
            </a:r>
            <a:r>
              <a:rPr lang="zh-CN" altLang="en-US" sz="2000" dirty="0">
                <a:solidFill>
                  <a:srgbClr val="00B050"/>
                </a:solidFill>
              </a:rPr>
              <a:t>。</a:t>
            </a:r>
          </a:p>
          <a:p>
            <a:r>
              <a:rPr lang="zh-CN" altLang="en-US" sz="2000" dirty="0">
                <a:solidFill>
                  <a:srgbClr val="00B050"/>
                </a:solidFill>
              </a:rPr>
              <a:t>出队</a:t>
            </a:r>
            <a:r>
              <a:rPr lang="en-US" altLang="zh-CN" sz="2000" dirty="0">
                <a:solidFill>
                  <a:srgbClr val="00B050"/>
                </a:solidFill>
              </a:rPr>
              <a:t>b</a:t>
            </a:r>
            <a:r>
              <a:rPr lang="zh-CN" altLang="en-US" sz="2000" dirty="0">
                <a:solidFill>
                  <a:srgbClr val="00B050"/>
                </a:solidFill>
              </a:rPr>
              <a:t>：只能从队首弹出（</a:t>
            </a:r>
            <a:r>
              <a:rPr lang="en-US" altLang="zh-CN" sz="2000" dirty="0" err="1">
                <a:solidFill>
                  <a:srgbClr val="00B050"/>
                </a:solidFill>
              </a:rPr>
              <a:t>pop_front</a:t>
            </a:r>
            <a:r>
              <a:rPr lang="zh-CN" altLang="en-US" sz="2000" dirty="0">
                <a:solidFill>
                  <a:srgbClr val="00B050"/>
                </a:solidFill>
              </a:rPr>
              <a:t>）→ 执行 </a:t>
            </a:r>
            <a:r>
              <a:rPr lang="en-US" altLang="zh-CN" sz="2000" dirty="0">
                <a:solidFill>
                  <a:srgbClr val="00B050"/>
                </a:solidFill>
              </a:rPr>
              <a:t>2 </a:t>
            </a:r>
            <a:r>
              <a:rPr lang="zh-CN" altLang="en-US" sz="2000" dirty="0">
                <a:solidFill>
                  <a:srgbClr val="00B050"/>
                </a:solidFill>
              </a:rPr>
              <a:t>次</a:t>
            </a:r>
            <a:r>
              <a:rPr lang="en-US" altLang="zh-CN" sz="2000" dirty="0" err="1">
                <a:solidFill>
                  <a:srgbClr val="00B050"/>
                </a:solidFill>
              </a:rPr>
              <a:t>pop_front</a:t>
            </a:r>
            <a:r>
              <a:rPr lang="zh-CN" altLang="en-US" sz="2000" dirty="0">
                <a:solidFill>
                  <a:srgbClr val="00B050"/>
                </a:solidFill>
              </a:rPr>
              <a:t>，队列变为</a:t>
            </a:r>
            <a:r>
              <a:rPr lang="en-US" altLang="zh-CN" sz="2000" dirty="0">
                <a:solidFill>
                  <a:srgbClr val="00B050"/>
                </a:solidFill>
              </a:rPr>
              <a:t>c d e</a:t>
            </a:r>
            <a:r>
              <a:rPr lang="zh-CN" altLang="en-US" sz="2000" dirty="0">
                <a:solidFill>
                  <a:srgbClr val="00B050"/>
                </a:solidFill>
              </a:rPr>
              <a:t>。</a:t>
            </a:r>
          </a:p>
          <a:p>
            <a:r>
              <a:rPr lang="zh-CN" altLang="en-US" sz="2000" dirty="0">
                <a:solidFill>
                  <a:srgbClr val="00B050"/>
                </a:solidFill>
              </a:rPr>
              <a:t>出队</a:t>
            </a:r>
            <a:r>
              <a:rPr lang="en-US" altLang="zh-CN" sz="2000" dirty="0">
                <a:solidFill>
                  <a:srgbClr val="00B050"/>
                </a:solidFill>
              </a:rPr>
              <a:t>e</a:t>
            </a:r>
            <a:r>
              <a:rPr lang="zh-CN" altLang="en-US" sz="2000" dirty="0">
                <a:solidFill>
                  <a:srgbClr val="00B050"/>
                </a:solidFill>
              </a:rPr>
              <a:t>：从队尾弹出（</a:t>
            </a:r>
            <a:r>
              <a:rPr lang="en-US" altLang="zh-CN" sz="2000" dirty="0" err="1">
                <a:solidFill>
                  <a:srgbClr val="00B050"/>
                </a:solidFill>
              </a:rPr>
              <a:t>pop_back</a:t>
            </a:r>
            <a:r>
              <a:rPr lang="zh-CN" altLang="en-US" sz="2000" dirty="0">
                <a:solidFill>
                  <a:srgbClr val="00B050"/>
                </a:solidFill>
              </a:rPr>
              <a:t>）→ 队列变为</a:t>
            </a:r>
            <a:r>
              <a:rPr lang="en-US" altLang="zh-CN" sz="2000" dirty="0">
                <a:solidFill>
                  <a:srgbClr val="00B050"/>
                </a:solidFill>
              </a:rPr>
              <a:t>c d</a:t>
            </a:r>
            <a:r>
              <a:rPr lang="zh-CN" altLang="en-US" sz="2000" dirty="0">
                <a:solidFill>
                  <a:srgbClr val="00B050"/>
                </a:solidFill>
              </a:rPr>
              <a:t>。</a:t>
            </a:r>
          </a:p>
          <a:p>
            <a:r>
              <a:rPr lang="zh-CN" altLang="en-US" sz="2000" dirty="0">
                <a:solidFill>
                  <a:srgbClr val="00B050"/>
                </a:solidFill>
              </a:rPr>
              <a:t>出队</a:t>
            </a:r>
            <a:r>
              <a:rPr lang="en-US" altLang="zh-CN" sz="2000" dirty="0">
                <a:solidFill>
                  <a:srgbClr val="00B050"/>
                </a:solidFill>
              </a:rPr>
              <a:t>c</a:t>
            </a:r>
            <a:r>
              <a:rPr lang="zh-CN" altLang="en-US" sz="2000" dirty="0">
                <a:solidFill>
                  <a:srgbClr val="00B050"/>
                </a:solidFill>
              </a:rPr>
              <a:t>：只能从队首弹出（</a:t>
            </a:r>
            <a:r>
              <a:rPr lang="en-US" altLang="zh-CN" sz="2000" dirty="0" err="1">
                <a:solidFill>
                  <a:srgbClr val="00B050"/>
                </a:solidFill>
              </a:rPr>
              <a:t>pop_front</a:t>
            </a:r>
            <a:r>
              <a:rPr lang="zh-CN" altLang="en-US" sz="2000" dirty="0">
                <a:solidFill>
                  <a:srgbClr val="00B050"/>
                </a:solidFill>
              </a:rPr>
              <a:t>）→ 执行 </a:t>
            </a:r>
            <a:r>
              <a:rPr lang="en-US" altLang="zh-CN" sz="2000" dirty="0">
                <a:solidFill>
                  <a:srgbClr val="00B050"/>
                </a:solidFill>
              </a:rPr>
              <a:t>3 </a:t>
            </a:r>
            <a:r>
              <a:rPr lang="zh-CN" altLang="en-US" sz="2000" dirty="0">
                <a:solidFill>
                  <a:srgbClr val="00B050"/>
                </a:solidFill>
              </a:rPr>
              <a:t>次</a:t>
            </a:r>
            <a:r>
              <a:rPr lang="en-US" altLang="zh-CN" sz="2000" dirty="0" err="1">
                <a:solidFill>
                  <a:srgbClr val="00B050"/>
                </a:solidFill>
              </a:rPr>
              <a:t>pop_front</a:t>
            </a:r>
            <a:r>
              <a:rPr lang="zh-CN" altLang="en-US" sz="2000" dirty="0">
                <a:solidFill>
                  <a:srgbClr val="00B050"/>
                </a:solidFill>
              </a:rPr>
              <a:t>，队列变为</a:t>
            </a:r>
            <a:r>
              <a:rPr lang="en-US" altLang="zh-CN" sz="2000" dirty="0">
                <a:solidFill>
                  <a:srgbClr val="00B050"/>
                </a:solidFill>
              </a:rPr>
              <a:t>d</a:t>
            </a:r>
            <a:r>
              <a:rPr lang="zh-CN" altLang="en-US" sz="2000" dirty="0">
                <a:solidFill>
                  <a:srgbClr val="00B050"/>
                </a:solidFill>
              </a:rPr>
              <a:t>。</a:t>
            </a:r>
          </a:p>
          <a:p>
            <a:r>
              <a:rPr lang="zh-CN" altLang="en-US" sz="2000" dirty="0">
                <a:solidFill>
                  <a:srgbClr val="00B050"/>
                </a:solidFill>
              </a:rPr>
              <a:t>出队</a:t>
            </a:r>
            <a:r>
              <a:rPr lang="en-US" altLang="zh-CN" sz="2000" dirty="0">
                <a:solidFill>
                  <a:srgbClr val="00B050"/>
                </a:solidFill>
              </a:rPr>
              <a:t>d</a:t>
            </a:r>
            <a:r>
              <a:rPr lang="zh-CN" altLang="en-US" sz="2000" dirty="0">
                <a:solidFill>
                  <a:srgbClr val="00B050"/>
                </a:solidFill>
              </a:rPr>
              <a:t>：从队首 </a:t>
            </a:r>
            <a:r>
              <a:rPr lang="en-US" altLang="zh-CN" sz="2000" dirty="0">
                <a:solidFill>
                  <a:srgbClr val="00B050"/>
                </a:solidFill>
              </a:rPr>
              <a:t>/ </a:t>
            </a:r>
            <a:r>
              <a:rPr lang="zh-CN" altLang="en-US" sz="2000" dirty="0">
                <a:solidFill>
                  <a:srgbClr val="00B050"/>
                </a:solidFill>
              </a:rPr>
              <a:t>队尾弹出（此处队尾即可）→ 无需新增</a:t>
            </a:r>
            <a:r>
              <a:rPr lang="en-US" altLang="zh-CN" sz="2000" dirty="0" err="1">
                <a:solidFill>
                  <a:srgbClr val="00B050"/>
                </a:solidFill>
              </a:rPr>
              <a:t>pop_front</a:t>
            </a:r>
            <a:r>
              <a:rPr lang="zh-CN" altLang="en-US" sz="2000" dirty="0">
                <a:solidFill>
                  <a:srgbClr val="00B050"/>
                </a:solidFill>
              </a:rPr>
              <a:t>。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双端队列小结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1467" y="2348880"/>
            <a:ext cx="11355466" cy="322704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Q &amp; A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元素</a:t>
            </a:r>
            <a:r>
              <a:rPr lang="en-US" altLang="zh-CN" dirty="0"/>
              <a:t>a, b, c, d, e</a:t>
            </a:r>
            <a:r>
              <a:rPr lang="zh-CN" altLang="en-US" dirty="0"/>
              <a:t>依次进入初始为空的栈中，若元素进栈后可停留、可出栈，直至所有元素都出栈，则在所有可能的出栈序列中，以元素</a:t>
            </a:r>
            <a:r>
              <a:rPr lang="en-US" altLang="zh-CN" dirty="0"/>
              <a:t>d</a:t>
            </a:r>
            <a:r>
              <a:rPr lang="zh-CN" altLang="en-US" dirty="0"/>
              <a:t>开头的序列个数是（）</a:t>
            </a:r>
            <a:endParaRPr lang="en-US" altLang="zh-CN" dirty="0"/>
          </a:p>
          <a:p>
            <a:pPr lvl="1"/>
            <a:r>
              <a:rPr lang="en-US" altLang="zh-CN" dirty="0"/>
              <a:t>A. 3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B. 4</a:t>
            </a:r>
          </a:p>
          <a:p>
            <a:pPr lvl="1"/>
            <a:r>
              <a:rPr lang="en-US" altLang="zh-CN" dirty="0"/>
              <a:t>C. 5</a:t>
            </a:r>
          </a:p>
          <a:p>
            <a:pPr lvl="1"/>
            <a:r>
              <a:rPr lang="en-US" altLang="zh-CN" dirty="0"/>
              <a:t>D. 6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2A07BA-2FD3-4468-9EC3-0BBDA66BB4BF}"/>
              </a:ext>
            </a:extLst>
          </p:cNvPr>
          <p:cNvSpPr/>
          <p:nvPr/>
        </p:nvSpPr>
        <p:spPr>
          <a:xfrm>
            <a:off x="1646964" y="5229200"/>
            <a:ext cx="4652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00B050"/>
                </a:solidFill>
              </a:rPr>
              <a:t>d_c_b_a</a:t>
            </a:r>
            <a:r>
              <a:rPr lang="en-US" altLang="zh-CN" sz="2400" dirty="0">
                <a:solidFill>
                  <a:srgbClr val="00B050"/>
                </a:solidFill>
              </a:rPr>
              <a:t>_</a:t>
            </a:r>
            <a:r>
              <a:rPr lang="zh-CN" altLang="en-US" sz="2400" dirty="0">
                <a:solidFill>
                  <a:srgbClr val="00B050"/>
                </a:solidFill>
              </a:rPr>
              <a:t>，</a:t>
            </a:r>
            <a:r>
              <a:rPr lang="en-US" altLang="zh-CN" sz="2400" dirty="0">
                <a:solidFill>
                  <a:srgbClr val="00B050"/>
                </a:solidFill>
              </a:rPr>
              <a:t>e</a:t>
            </a:r>
            <a:r>
              <a:rPr lang="zh-CN" altLang="en-US" sz="2400" dirty="0">
                <a:solidFill>
                  <a:srgbClr val="00B050"/>
                </a:solidFill>
              </a:rPr>
              <a:t>可以在任意</a:t>
            </a:r>
            <a:r>
              <a:rPr lang="en-US" altLang="zh-CN" sz="2400" dirty="0">
                <a:solidFill>
                  <a:srgbClr val="00B050"/>
                </a:solidFill>
              </a:rPr>
              <a:t>_</a:t>
            </a:r>
            <a:r>
              <a:rPr lang="zh-CN" altLang="en-US" sz="2400" dirty="0">
                <a:solidFill>
                  <a:srgbClr val="00B050"/>
                </a:solidFill>
              </a:rPr>
              <a:t>位置上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Arial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2292</Words>
  <Application>Microsoft Office PowerPoint</Application>
  <PresentationFormat>宽屏</PresentationFormat>
  <Paragraphs>271</Paragraphs>
  <Slides>89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6" baseType="lpstr">
      <vt:lpstr>华文行楷</vt:lpstr>
      <vt:lpstr>宋体</vt:lpstr>
      <vt:lpstr>Arial</vt:lpstr>
      <vt:lpstr>Tahoma</vt:lpstr>
      <vt:lpstr>Times New Roman</vt:lpstr>
      <vt:lpstr>Wingdings</vt:lpstr>
      <vt:lpstr>Blueprint</vt:lpstr>
      <vt:lpstr>Data Structure</vt:lpstr>
      <vt:lpstr>Lecture 3</vt:lpstr>
      <vt:lpstr>Part I</vt:lpstr>
      <vt:lpstr>栈的定义</vt:lpstr>
      <vt:lpstr>栈的基本操作</vt:lpstr>
      <vt:lpstr>栈的性质</vt:lpstr>
      <vt:lpstr>栈的性质</vt:lpstr>
      <vt:lpstr>例题</vt:lpstr>
      <vt:lpstr>例题</vt:lpstr>
      <vt:lpstr>栈的实现方式</vt:lpstr>
      <vt:lpstr>顺序栈的定义</vt:lpstr>
      <vt:lpstr>顺序栈的初始化</vt:lpstr>
      <vt:lpstr>顺序栈的入栈操作</vt:lpstr>
      <vt:lpstr>顺序栈的出栈和读取操作</vt:lpstr>
      <vt:lpstr>顺序栈的实现—另一种思路</vt:lpstr>
      <vt:lpstr>顺序栈的实现—另一种思路</vt:lpstr>
      <vt:lpstr>共享栈</vt:lpstr>
      <vt:lpstr>共享栈</vt:lpstr>
      <vt:lpstr>顺序栈小结</vt:lpstr>
      <vt:lpstr>链式栈的定义</vt:lpstr>
      <vt:lpstr>链式栈的操作</vt:lpstr>
      <vt:lpstr>Part II</vt:lpstr>
      <vt:lpstr>栈的常见应用</vt:lpstr>
      <vt:lpstr>括号匹配</vt:lpstr>
      <vt:lpstr>括号匹配</vt:lpstr>
      <vt:lpstr>括号匹配</vt:lpstr>
      <vt:lpstr>数值转换</vt:lpstr>
      <vt:lpstr>数值转换</vt:lpstr>
      <vt:lpstr>数值转换</vt:lpstr>
      <vt:lpstr>表达式求值</vt:lpstr>
      <vt:lpstr>表达式求值</vt:lpstr>
      <vt:lpstr>中缀转后缀算法</vt:lpstr>
      <vt:lpstr>中缀转后缀算法</vt:lpstr>
      <vt:lpstr>后缀表达式求值</vt:lpstr>
      <vt:lpstr>表达式求值</vt:lpstr>
      <vt:lpstr>例题</vt:lpstr>
      <vt:lpstr>习题</vt:lpstr>
      <vt:lpstr>Part III</vt:lpstr>
      <vt:lpstr>递归</vt:lpstr>
      <vt:lpstr>递归</vt:lpstr>
      <vt:lpstr>递归过程与递归工作栈</vt:lpstr>
      <vt:lpstr>递归过程与递归工作栈</vt:lpstr>
      <vt:lpstr>递归问题示例</vt:lpstr>
      <vt:lpstr>递归问题示例</vt:lpstr>
      <vt:lpstr>递归问题示例</vt:lpstr>
      <vt:lpstr>递归问题示例</vt:lpstr>
      <vt:lpstr>例题</vt:lpstr>
      <vt:lpstr>例题</vt:lpstr>
      <vt:lpstr>栈与递归小结</vt:lpstr>
      <vt:lpstr>Part IV</vt:lpstr>
      <vt:lpstr>队列定义</vt:lpstr>
      <vt:lpstr>队列的基本操作</vt:lpstr>
      <vt:lpstr>队列的实现方式</vt:lpstr>
      <vt:lpstr>顺序队列的定义</vt:lpstr>
      <vt:lpstr>顺序队列的初始化</vt:lpstr>
      <vt:lpstr>顺序队列的入队操作</vt:lpstr>
      <vt:lpstr>循环队列</vt:lpstr>
      <vt:lpstr>循环队列</vt:lpstr>
      <vt:lpstr>循环队列</vt:lpstr>
      <vt:lpstr>循环队列的入队操作</vt:lpstr>
      <vt:lpstr>循环队列的出队操作</vt:lpstr>
      <vt:lpstr>循环队列判断已满：方案一</vt:lpstr>
      <vt:lpstr>循环队列判断已满：方案二</vt:lpstr>
      <vt:lpstr>循环队列判断已满：方案三</vt:lpstr>
      <vt:lpstr>顺序队列小结</vt:lpstr>
      <vt:lpstr>链式队列定义</vt:lpstr>
      <vt:lpstr>链式队列的初始化（带头结点）</vt:lpstr>
      <vt:lpstr>链式队列的初始化（不带头结点）</vt:lpstr>
      <vt:lpstr>链式队列的入队操作（带头结点）</vt:lpstr>
      <vt:lpstr>链式队列的入队操作（不带头结点）</vt:lpstr>
      <vt:lpstr>链式队列的出队操作（带头结点）</vt:lpstr>
      <vt:lpstr>链式队列的出队操作（不带头结点）</vt:lpstr>
      <vt:lpstr>链式队列判断已满</vt:lpstr>
      <vt:lpstr>链式队列小结</vt:lpstr>
      <vt:lpstr>队列的常见应用</vt:lpstr>
      <vt:lpstr>队列的常见应用</vt:lpstr>
      <vt:lpstr>队列的常见应用</vt:lpstr>
      <vt:lpstr>优先级队列</vt:lpstr>
      <vt:lpstr>Part V</vt:lpstr>
      <vt:lpstr>双端队列的定义</vt:lpstr>
      <vt:lpstr>双端队列的定义</vt:lpstr>
      <vt:lpstr>双端队列的定义</vt:lpstr>
      <vt:lpstr>判断输出序列合法性</vt:lpstr>
      <vt:lpstr>判断输出序列合法性</vt:lpstr>
      <vt:lpstr>判断输出序列合法性</vt:lpstr>
      <vt:lpstr>例题（2024期末）</vt:lpstr>
      <vt:lpstr>例题</vt:lpstr>
      <vt:lpstr>双端队列小结</vt:lpstr>
      <vt:lpstr>Q &amp; A</vt:lpstr>
    </vt:vector>
  </TitlesOfParts>
  <Company>113-501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Application</dc:title>
  <dc:creator>robin</dc:creator>
  <cp:lastModifiedBy>陈奕嘉</cp:lastModifiedBy>
  <cp:revision>1832</cp:revision>
  <dcterms:created xsi:type="dcterms:W3CDTF">2002-06-03T10:03:00Z</dcterms:created>
  <dcterms:modified xsi:type="dcterms:W3CDTF">2025-12-30T05:47:16Z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F70519617EA0433483E899AC02C023D7_12</vt:lpwstr>
  </property>
  <property fmtid="{D5CDD505-2E9C-101B-9397-08002B2CF9AE}" pid="3" name="KSOProductBuildVer">
    <vt:lpwstr>2052-12.1.0.21541</vt:lpwstr>
  </property>
</Properties>
</file>